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90"/>
  </p:notesMasterIdLst>
  <p:sldIdLst>
    <p:sldId id="256" r:id="rId3"/>
    <p:sldId id="321" r:id="rId4"/>
    <p:sldId id="323" r:id="rId5"/>
    <p:sldId id="260" r:id="rId6"/>
    <p:sldId id="301" r:id="rId7"/>
    <p:sldId id="302" r:id="rId8"/>
    <p:sldId id="303" r:id="rId9"/>
    <p:sldId id="295" r:id="rId10"/>
    <p:sldId id="296" r:id="rId11"/>
    <p:sldId id="304" r:id="rId12"/>
    <p:sldId id="294" r:id="rId13"/>
    <p:sldId id="406" r:id="rId14"/>
    <p:sldId id="305" r:id="rId15"/>
    <p:sldId id="322" r:id="rId16"/>
    <p:sldId id="297" r:id="rId17"/>
    <p:sldId id="343" r:id="rId18"/>
    <p:sldId id="397" r:id="rId19"/>
    <p:sldId id="344" r:id="rId20"/>
    <p:sldId id="407" r:id="rId21"/>
    <p:sldId id="408" r:id="rId22"/>
    <p:sldId id="409" r:id="rId23"/>
    <p:sldId id="345" r:id="rId24"/>
    <p:sldId id="349" r:id="rId25"/>
    <p:sldId id="346" r:id="rId26"/>
    <p:sldId id="347" r:id="rId27"/>
    <p:sldId id="352" r:id="rId28"/>
    <p:sldId id="353" r:id="rId29"/>
    <p:sldId id="354" r:id="rId30"/>
    <p:sldId id="355" r:id="rId31"/>
    <p:sldId id="356" r:id="rId32"/>
    <p:sldId id="357" r:id="rId33"/>
    <p:sldId id="358" r:id="rId34"/>
    <p:sldId id="359" r:id="rId35"/>
    <p:sldId id="281" r:id="rId36"/>
    <p:sldId id="282" r:id="rId37"/>
    <p:sldId id="360" r:id="rId38"/>
    <p:sldId id="361" r:id="rId39"/>
    <p:sldId id="362" r:id="rId40"/>
    <p:sldId id="363" r:id="rId41"/>
    <p:sldId id="364" r:id="rId42"/>
    <p:sldId id="365" r:id="rId43"/>
    <p:sldId id="366" r:id="rId44"/>
    <p:sldId id="367" r:id="rId45"/>
    <p:sldId id="410" r:id="rId46"/>
    <p:sldId id="403" r:id="rId47"/>
    <p:sldId id="402" r:id="rId48"/>
    <p:sldId id="330" r:id="rId49"/>
    <p:sldId id="331" r:id="rId50"/>
    <p:sldId id="332" r:id="rId51"/>
    <p:sldId id="333" r:id="rId52"/>
    <p:sldId id="334" r:id="rId53"/>
    <p:sldId id="401" r:id="rId54"/>
    <p:sldId id="335" r:id="rId55"/>
    <p:sldId id="336" r:id="rId56"/>
    <p:sldId id="337" r:id="rId57"/>
    <p:sldId id="338" r:id="rId58"/>
    <p:sldId id="396" r:id="rId59"/>
    <p:sldId id="368" r:id="rId60"/>
    <p:sldId id="369" r:id="rId61"/>
    <p:sldId id="370" r:id="rId62"/>
    <p:sldId id="400" r:id="rId63"/>
    <p:sldId id="371" r:id="rId64"/>
    <p:sldId id="372" r:id="rId65"/>
    <p:sldId id="373" r:id="rId66"/>
    <p:sldId id="374" r:id="rId67"/>
    <p:sldId id="375" r:id="rId68"/>
    <p:sldId id="376" r:id="rId69"/>
    <p:sldId id="377" r:id="rId70"/>
    <p:sldId id="378" r:id="rId71"/>
    <p:sldId id="379" r:id="rId72"/>
    <p:sldId id="380" r:id="rId73"/>
    <p:sldId id="381" r:id="rId74"/>
    <p:sldId id="382" r:id="rId75"/>
    <p:sldId id="383" r:id="rId76"/>
    <p:sldId id="384" r:id="rId77"/>
    <p:sldId id="385" r:id="rId78"/>
    <p:sldId id="386" r:id="rId79"/>
    <p:sldId id="387" r:id="rId80"/>
    <p:sldId id="388" r:id="rId81"/>
    <p:sldId id="389" r:id="rId82"/>
    <p:sldId id="390" r:id="rId83"/>
    <p:sldId id="391" r:id="rId84"/>
    <p:sldId id="392" r:id="rId85"/>
    <p:sldId id="393" r:id="rId86"/>
    <p:sldId id="394" r:id="rId87"/>
    <p:sldId id="395" r:id="rId88"/>
    <p:sldId id="342"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varScale="1">
        <p:scale>
          <a:sx n="62" d="100"/>
          <a:sy n="62" d="100"/>
        </p:scale>
        <p:origin x="-91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reza\Downloads\scimagojr%2013%20country%20rank%201996-2021%20-%20&#1670;&#1607;&#1575;&#1585;%20&#1705;&#1588;&#1608;&#1585;%20&#1605;&#1606;&#1591;&#1602;&#160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a:pPr>
            <a:r>
              <a:rPr lang="fa-IR" sz="1100">
                <a:cs typeface="B Titr" pitchFamily="2" charset="-78"/>
              </a:rPr>
              <a:t>درصد</a:t>
            </a:r>
            <a:r>
              <a:rPr lang="fa-IR" sz="1100" baseline="0">
                <a:cs typeface="B Titr" pitchFamily="2" charset="-78"/>
              </a:rPr>
              <a:t> دسترسی به برق در  ایران(روستا)</a:t>
            </a:r>
            <a:endParaRPr lang="fa-IR" sz="1100">
              <a:cs typeface="B Titr" pitchFamily="2" charset="-78"/>
            </a:endParaRPr>
          </a:p>
        </c:rich>
      </c:tx>
      <c:layout>
        <c:manualLayout>
          <c:xMode val="edge"/>
          <c:yMode val="edge"/>
          <c:x val="0.3018433512720794"/>
          <c:y val="2.1385473727303286E-3"/>
        </c:manualLayout>
      </c:layout>
      <c:overlay val="0"/>
    </c:title>
    <c:autoTitleDeleted val="0"/>
    <c:plotArea>
      <c:layout>
        <c:manualLayout>
          <c:layoutTarget val="inner"/>
          <c:xMode val="edge"/>
          <c:yMode val="edge"/>
          <c:x val="0.13449601527081842"/>
          <c:y val="0.1102617054134724"/>
          <c:w val="0.82645325697924121"/>
          <c:h val="0.7584931295352787"/>
        </c:manualLayout>
      </c:layout>
      <c:lineChart>
        <c:grouping val="standard"/>
        <c:varyColors val="0"/>
        <c:ser>
          <c:idx val="0"/>
          <c:order val="0"/>
          <c:tx>
            <c:strRef>
              <c:f>Sheet1!$E$5:$E$12</c:f>
              <c:strCache>
                <c:ptCount val="1"/>
                <c:pt idx="0">
                  <c:v>1977 1984 1989 1994 1999 2004 2018 2020</c:v>
                </c:pt>
              </c:strCache>
            </c:strRef>
          </c:tx>
          <c:marker>
            <c:symbol val="none"/>
          </c:marker>
          <c:cat>
            <c:numRef>
              <c:f>Sheet1!$E$5:$E$12</c:f>
              <c:numCache>
                <c:formatCode>General</c:formatCode>
                <c:ptCount val="8"/>
                <c:pt idx="0">
                  <c:v>1977</c:v>
                </c:pt>
                <c:pt idx="1">
                  <c:v>1984</c:v>
                </c:pt>
                <c:pt idx="2">
                  <c:v>1989</c:v>
                </c:pt>
                <c:pt idx="3">
                  <c:v>1994</c:v>
                </c:pt>
                <c:pt idx="4">
                  <c:v>1999</c:v>
                </c:pt>
                <c:pt idx="5">
                  <c:v>2004</c:v>
                </c:pt>
                <c:pt idx="6">
                  <c:v>2018</c:v>
                </c:pt>
                <c:pt idx="7">
                  <c:v>2020</c:v>
                </c:pt>
              </c:numCache>
            </c:numRef>
          </c:cat>
          <c:val>
            <c:numRef>
              <c:f>Sheet1!$F$5:$F$12</c:f>
              <c:numCache>
                <c:formatCode>General</c:formatCode>
                <c:ptCount val="8"/>
                <c:pt idx="0">
                  <c:v>16</c:v>
                </c:pt>
                <c:pt idx="1">
                  <c:v>57</c:v>
                </c:pt>
                <c:pt idx="2">
                  <c:v>71</c:v>
                </c:pt>
                <c:pt idx="3">
                  <c:v>83</c:v>
                </c:pt>
                <c:pt idx="4">
                  <c:v>82</c:v>
                </c:pt>
                <c:pt idx="5">
                  <c:v>98</c:v>
                </c:pt>
                <c:pt idx="6">
                  <c:v>100</c:v>
                </c:pt>
                <c:pt idx="7">
                  <c:v>100</c:v>
                </c:pt>
              </c:numCache>
            </c:numRef>
          </c:val>
          <c:smooth val="0"/>
        </c:ser>
        <c:dLbls>
          <c:showLegendKey val="0"/>
          <c:showVal val="0"/>
          <c:showCatName val="0"/>
          <c:showSerName val="0"/>
          <c:showPercent val="0"/>
          <c:showBubbleSize val="0"/>
        </c:dLbls>
        <c:marker val="1"/>
        <c:smooth val="0"/>
        <c:axId val="240827776"/>
        <c:axId val="240829952"/>
      </c:lineChart>
      <c:catAx>
        <c:axId val="240827776"/>
        <c:scaling>
          <c:orientation val="minMax"/>
        </c:scaling>
        <c:delete val="0"/>
        <c:axPos val="b"/>
        <c:title>
          <c:tx>
            <c:rich>
              <a:bodyPr/>
              <a:lstStyle/>
              <a:p>
                <a:pPr>
                  <a:defRPr/>
                </a:pPr>
                <a:r>
                  <a:rPr lang="fa-IR">
                    <a:cs typeface="B Titr" pitchFamily="2" charset="-78"/>
                  </a:rPr>
                  <a:t>سال</a:t>
                </a:r>
                <a:endParaRPr lang="en-US">
                  <a:cs typeface="B Titr" pitchFamily="2" charset="-78"/>
                </a:endParaRPr>
              </a:p>
            </c:rich>
          </c:tx>
          <c:layout/>
          <c:overlay val="0"/>
        </c:title>
        <c:numFmt formatCode="General" sourceLinked="1"/>
        <c:majorTickMark val="out"/>
        <c:minorTickMark val="none"/>
        <c:tickLblPos val="nextTo"/>
        <c:crossAx val="240829952"/>
        <c:crosses val="autoZero"/>
        <c:auto val="1"/>
        <c:lblAlgn val="ctr"/>
        <c:lblOffset val="100"/>
        <c:noMultiLvlLbl val="0"/>
      </c:catAx>
      <c:valAx>
        <c:axId val="240829952"/>
        <c:scaling>
          <c:orientation val="minMax"/>
          <c:max val="100"/>
        </c:scaling>
        <c:delete val="0"/>
        <c:axPos val="l"/>
        <c:title>
          <c:tx>
            <c:rich>
              <a:bodyPr rot="-5400000" vert="horz"/>
              <a:lstStyle/>
              <a:p>
                <a:pPr>
                  <a:defRPr/>
                </a:pPr>
                <a:r>
                  <a:rPr lang="fa-IR">
                    <a:cs typeface="B Titr" pitchFamily="2" charset="-78"/>
                  </a:rPr>
                  <a:t>درصد دسترسی</a:t>
                </a:r>
                <a:endParaRPr lang="en-US">
                  <a:cs typeface="B Titr" pitchFamily="2" charset="-78"/>
                </a:endParaRPr>
              </a:p>
            </c:rich>
          </c:tx>
          <c:layout/>
          <c:overlay val="0"/>
        </c:title>
        <c:numFmt formatCode="General" sourceLinked="1"/>
        <c:majorTickMark val="out"/>
        <c:minorTickMark val="none"/>
        <c:tickLblPos val="nextTo"/>
        <c:crossAx val="240827776"/>
        <c:crosses val="autoZero"/>
        <c:crossBetween val="between"/>
      </c:valAx>
    </c:plotArea>
    <c:legend>
      <c:legendPos val="r"/>
      <c:legendEntry>
        <c:idx val="0"/>
        <c:delete val="1"/>
      </c:legendEntry>
      <c:layout>
        <c:manualLayout>
          <c:xMode val="edge"/>
          <c:yMode val="edge"/>
          <c:x val="0.79892414722317295"/>
          <c:y val="0.42497767324538976"/>
          <c:w val="0.19106461459972518"/>
          <c:h val="0.11895967549510858"/>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B Titr" panose="00000700000000000000" pitchFamily="2" charset="-78"/>
              </a:defRPr>
            </a:pPr>
            <a:r>
              <a:rPr lang="fa-IR" sz="1800">
                <a:cs typeface="B Titr" panose="00000700000000000000" pitchFamily="2" charset="-78"/>
              </a:rPr>
              <a:t>رتبه تولید</a:t>
            </a:r>
            <a:r>
              <a:rPr lang="fa-IR" sz="1800" baseline="0">
                <a:cs typeface="B Titr" panose="00000700000000000000" pitchFamily="2" charset="-78"/>
              </a:rPr>
              <a:t> علم در جهان</a:t>
            </a:r>
            <a:endParaRPr lang="en-US" sz="1800">
              <a:cs typeface="B Titr" panose="00000700000000000000" pitchFamily="2" charset="-78"/>
            </a:endParaRPr>
          </a:p>
        </c:rich>
      </c:tx>
      <c:layout>
        <c:manualLayout>
          <c:xMode val="edge"/>
          <c:yMode val="edge"/>
          <c:x val="0.32531240886555851"/>
          <c:y val="0"/>
        </c:manualLayout>
      </c:layout>
      <c:overlay val="0"/>
      <c:spPr>
        <a:noFill/>
        <a:ln>
          <a:noFill/>
        </a:ln>
        <a:effectLst/>
      </c:spPr>
    </c:title>
    <c:autoTitleDeleted val="0"/>
    <c:plotArea>
      <c:layout>
        <c:manualLayout>
          <c:layoutTarget val="inner"/>
          <c:xMode val="edge"/>
          <c:yMode val="edge"/>
          <c:x val="9.9946048410615343E-2"/>
          <c:y val="0.15017096462620952"/>
          <c:w val="0.84878080344123652"/>
          <c:h val="0.51759900219258381"/>
        </c:manualLayout>
      </c:layout>
      <c:scatterChart>
        <c:scatterStyle val="lineMarker"/>
        <c:varyColors val="0"/>
        <c:ser>
          <c:idx val="0"/>
          <c:order val="0"/>
          <c:tx>
            <c:strRef>
              <c:f>'[scimagojr 13 country rank 1996-2021 - چهار کشور منطقه.xlsx]رتبه مستندات'!$B$1</c:f>
              <c:strCache>
                <c:ptCount val="1"/>
                <c:pt idx="0">
                  <c:v>رژیم صهیونیستی</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'[scimagojr 13 country rank 1996-2021 - چهار کشور منطقه.xlsx]رتبه مستندات'!$A$2:$A$27</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xVal>
          <c:yVal>
            <c:numRef>
              <c:f>'[scimagojr 13 country rank 1996-2021 - چهار کشور منطقه.xlsx]رتبه مستندات'!$B$2:$B$27</c:f>
              <c:numCache>
                <c:formatCode>General</c:formatCode>
                <c:ptCount val="26"/>
                <c:pt idx="0">
                  <c:v>18</c:v>
                </c:pt>
                <c:pt idx="1">
                  <c:v>20</c:v>
                </c:pt>
                <c:pt idx="2">
                  <c:v>21</c:v>
                </c:pt>
                <c:pt idx="3">
                  <c:v>21</c:v>
                </c:pt>
                <c:pt idx="4">
                  <c:v>21</c:v>
                </c:pt>
                <c:pt idx="5">
                  <c:v>21</c:v>
                </c:pt>
                <c:pt idx="6">
                  <c:v>21</c:v>
                </c:pt>
                <c:pt idx="7">
                  <c:v>22</c:v>
                </c:pt>
                <c:pt idx="8">
                  <c:v>22</c:v>
                </c:pt>
                <c:pt idx="9">
                  <c:v>22</c:v>
                </c:pt>
                <c:pt idx="10">
                  <c:v>22</c:v>
                </c:pt>
                <c:pt idx="11">
                  <c:v>22</c:v>
                </c:pt>
                <c:pt idx="12">
                  <c:v>24</c:v>
                </c:pt>
                <c:pt idx="13">
                  <c:v>25</c:v>
                </c:pt>
                <c:pt idx="14">
                  <c:v>26</c:v>
                </c:pt>
                <c:pt idx="15">
                  <c:v>26</c:v>
                </c:pt>
                <c:pt idx="16">
                  <c:v>27</c:v>
                </c:pt>
                <c:pt idx="17">
                  <c:v>28</c:v>
                </c:pt>
                <c:pt idx="18">
                  <c:v>31</c:v>
                </c:pt>
                <c:pt idx="19">
                  <c:v>31</c:v>
                </c:pt>
                <c:pt idx="20">
                  <c:v>32</c:v>
                </c:pt>
                <c:pt idx="21">
                  <c:v>32</c:v>
                </c:pt>
                <c:pt idx="22">
                  <c:v>34</c:v>
                </c:pt>
                <c:pt idx="23">
                  <c:v>37</c:v>
                </c:pt>
                <c:pt idx="24">
                  <c:v>37</c:v>
                </c:pt>
                <c:pt idx="25">
                  <c:v>36</c:v>
                </c:pt>
              </c:numCache>
            </c:numRef>
          </c:yVal>
          <c:smooth val="0"/>
          <c:extLst xmlns:c16r2="http://schemas.microsoft.com/office/drawing/2015/06/chart">
            <c:ext xmlns:c16="http://schemas.microsoft.com/office/drawing/2014/chart" uri="{C3380CC4-5D6E-409C-BE32-E72D297353CC}">
              <c16:uniqueId val="{00000000-43C1-40C4-B58C-78F0E85E0EC2}"/>
            </c:ext>
          </c:extLst>
        </c:ser>
        <c:ser>
          <c:idx val="1"/>
          <c:order val="1"/>
          <c:tx>
            <c:strRef>
              <c:f>'[scimagojr 13 country rank 1996-2021 - چهار کشور منطقه.xlsx]رتبه مستندات'!$C$1</c:f>
              <c:strCache>
                <c:ptCount val="1"/>
                <c:pt idx="0">
                  <c:v>عربستان</c:v>
                </c:pt>
              </c:strCache>
            </c:strRef>
          </c:tx>
          <c:spPr>
            <a:ln w="19050" cap="rnd">
              <a:solidFill>
                <a:schemeClr val="accent4">
                  <a:lumMod val="75000"/>
                </a:schemeClr>
              </a:solidFill>
              <a:round/>
            </a:ln>
            <a:effectLst/>
          </c:spPr>
          <c:marker>
            <c:symbol val="circle"/>
            <c:size val="5"/>
            <c:spPr>
              <a:solidFill>
                <a:schemeClr val="accent2"/>
              </a:solidFill>
              <a:ln w="9525">
                <a:solidFill>
                  <a:schemeClr val="accent4">
                    <a:lumMod val="75000"/>
                  </a:schemeClr>
                </a:solidFill>
              </a:ln>
              <a:effectLst/>
            </c:spPr>
          </c:marker>
          <c:xVal>
            <c:numRef>
              <c:f>'[scimagojr 13 country rank 1996-2021 - چهار کشور منطقه.xlsx]رتبه مستندات'!$A$2:$A$27</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xVal>
          <c:yVal>
            <c:numRef>
              <c:f>'[scimagojr 13 country rank 1996-2021 - چهار کشور منطقه.xlsx]رتبه مستندات'!$C$2:$C$27</c:f>
              <c:numCache>
                <c:formatCode>General</c:formatCode>
                <c:ptCount val="26"/>
                <c:pt idx="0">
                  <c:v>43</c:v>
                </c:pt>
                <c:pt idx="1">
                  <c:v>43</c:v>
                </c:pt>
                <c:pt idx="2">
                  <c:v>43</c:v>
                </c:pt>
                <c:pt idx="3">
                  <c:v>45</c:v>
                </c:pt>
                <c:pt idx="4">
                  <c:v>47</c:v>
                </c:pt>
                <c:pt idx="5">
                  <c:v>48</c:v>
                </c:pt>
                <c:pt idx="6">
                  <c:v>48</c:v>
                </c:pt>
                <c:pt idx="7">
                  <c:v>49</c:v>
                </c:pt>
                <c:pt idx="8">
                  <c:v>49</c:v>
                </c:pt>
                <c:pt idx="9">
                  <c:v>50</c:v>
                </c:pt>
                <c:pt idx="10">
                  <c:v>51</c:v>
                </c:pt>
                <c:pt idx="11">
                  <c:v>52</c:v>
                </c:pt>
                <c:pt idx="12">
                  <c:v>54</c:v>
                </c:pt>
                <c:pt idx="13">
                  <c:v>51</c:v>
                </c:pt>
                <c:pt idx="14">
                  <c:v>46</c:v>
                </c:pt>
                <c:pt idx="15">
                  <c:v>43</c:v>
                </c:pt>
                <c:pt idx="16">
                  <c:v>40</c:v>
                </c:pt>
                <c:pt idx="17">
                  <c:v>37</c:v>
                </c:pt>
                <c:pt idx="18">
                  <c:v>36</c:v>
                </c:pt>
                <c:pt idx="19">
                  <c:v>34</c:v>
                </c:pt>
                <c:pt idx="20">
                  <c:v>34</c:v>
                </c:pt>
                <c:pt idx="21">
                  <c:v>34</c:v>
                </c:pt>
                <c:pt idx="22">
                  <c:v>32</c:v>
                </c:pt>
                <c:pt idx="23">
                  <c:v>30</c:v>
                </c:pt>
                <c:pt idx="24">
                  <c:v>25</c:v>
                </c:pt>
                <c:pt idx="25">
                  <c:v>22</c:v>
                </c:pt>
              </c:numCache>
            </c:numRef>
          </c:yVal>
          <c:smooth val="0"/>
          <c:extLst xmlns:c16r2="http://schemas.microsoft.com/office/drawing/2015/06/chart">
            <c:ext xmlns:c16="http://schemas.microsoft.com/office/drawing/2014/chart" uri="{C3380CC4-5D6E-409C-BE32-E72D297353CC}">
              <c16:uniqueId val="{00000001-43C1-40C4-B58C-78F0E85E0EC2}"/>
            </c:ext>
          </c:extLst>
        </c:ser>
        <c:ser>
          <c:idx val="2"/>
          <c:order val="2"/>
          <c:tx>
            <c:strRef>
              <c:f>'[scimagojr 13 country rank 1996-2021 - چهار کشور منطقه.xlsx]رتبه مستندات'!$E$1</c:f>
              <c:strCache>
                <c:ptCount val="1"/>
                <c:pt idx="0">
                  <c:v>ترکیه</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'[scimagojr 13 country rank 1996-2021 - چهار کشور منطقه.xlsx]رتبه مستندات'!$A$2:$A$27</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xVal>
          <c:yVal>
            <c:numRef>
              <c:f>'[scimagojr 13 country rank 1996-2021 - چهار کشور منطقه.xlsx]رتبه مستندات'!$E$2:$E$27</c:f>
              <c:numCache>
                <c:formatCode>General</c:formatCode>
                <c:ptCount val="26"/>
                <c:pt idx="0">
                  <c:v>27</c:v>
                </c:pt>
                <c:pt idx="1">
                  <c:v>27</c:v>
                </c:pt>
                <c:pt idx="2">
                  <c:v>26</c:v>
                </c:pt>
                <c:pt idx="3">
                  <c:v>25</c:v>
                </c:pt>
                <c:pt idx="4">
                  <c:v>25</c:v>
                </c:pt>
                <c:pt idx="5">
                  <c:v>25</c:v>
                </c:pt>
                <c:pt idx="6">
                  <c:v>22</c:v>
                </c:pt>
                <c:pt idx="7">
                  <c:v>21</c:v>
                </c:pt>
                <c:pt idx="8">
                  <c:v>20</c:v>
                </c:pt>
                <c:pt idx="9">
                  <c:v>20</c:v>
                </c:pt>
                <c:pt idx="10">
                  <c:v>20</c:v>
                </c:pt>
                <c:pt idx="11">
                  <c:v>20</c:v>
                </c:pt>
                <c:pt idx="12">
                  <c:v>20</c:v>
                </c:pt>
                <c:pt idx="13">
                  <c:v>18</c:v>
                </c:pt>
                <c:pt idx="14">
                  <c:v>18</c:v>
                </c:pt>
                <c:pt idx="15">
                  <c:v>19</c:v>
                </c:pt>
                <c:pt idx="16">
                  <c:v>19</c:v>
                </c:pt>
                <c:pt idx="17">
                  <c:v>19</c:v>
                </c:pt>
                <c:pt idx="18">
                  <c:v>20</c:v>
                </c:pt>
                <c:pt idx="19">
                  <c:v>18</c:v>
                </c:pt>
                <c:pt idx="20">
                  <c:v>18</c:v>
                </c:pt>
                <c:pt idx="21">
                  <c:v>19</c:v>
                </c:pt>
                <c:pt idx="22">
                  <c:v>19</c:v>
                </c:pt>
                <c:pt idx="23">
                  <c:v>18</c:v>
                </c:pt>
                <c:pt idx="24">
                  <c:v>18</c:v>
                </c:pt>
                <c:pt idx="25">
                  <c:v>17</c:v>
                </c:pt>
              </c:numCache>
            </c:numRef>
          </c:yVal>
          <c:smooth val="0"/>
          <c:extLst xmlns:c16r2="http://schemas.microsoft.com/office/drawing/2015/06/chart">
            <c:ext xmlns:c16="http://schemas.microsoft.com/office/drawing/2014/chart" uri="{C3380CC4-5D6E-409C-BE32-E72D297353CC}">
              <c16:uniqueId val="{00000002-43C1-40C4-B58C-78F0E85E0EC2}"/>
            </c:ext>
          </c:extLst>
        </c:ser>
        <c:ser>
          <c:idx val="3"/>
          <c:order val="3"/>
          <c:tx>
            <c:strRef>
              <c:f>'[scimagojr 13 country rank 1996-2021 - چهار کشور منطقه.xlsx]رتبه مستندات'!$F$1</c:f>
              <c:strCache>
                <c:ptCount val="1"/>
                <c:pt idx="0">
                  <c:v>ایران</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'[scimagojr 13 country rank 1996-2021 - چهار کشور منطقه.xlsx]رتبه مستندات'!$A$2:$A$27</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xVal>
          <c:yVal>
            <c:numRef>
              <c:f>'[scimagojr 13 country rank 1996-2021 - چهار کشور منطقه.xlsx]رتبه مستندات'!$F$2:$F$27</c:f>
              <c:numCache>
                <c:formatCode>General</c:formatCode>
                <c:ptCount val="26"/>
                <c:pt idx="0">
                  <c:v>54</c:v>
                </c:pt>
                <c:pt idx="1">
                  <c:v>52</c:v>
                </c:pt>
                <c:pt idx="2">
                  <c:v>51</c:v>
                </c:pt>
                <c:pt idx="3">
                  <c:v>48</c:v>
                </c:pt>
                <c:pt idx="4">
                  <c:v>48</c:v>
                </c:pt>
                <c:pt idx="5">
                  <c:v>47</c:v>
                </c:pt>
                <c:pt idx="6">
                  <c:v>41</c:v>
                </c:pt>
                <c:pt idx="7">
                  <c:v>39</c:v>
                </c:pt>
                <c:pt idx="8">
                  <c:v>39</c:v>
                </c:pt>
                <c:pt idx="9">
                  <c:v>34</c:v>
                </c:pt>
                <c:pt idx="10">
                  <c:v>31</c:v>
                </c:pt>
                <c:pt idx="11">
                  <c:v>25</c:v>
                </c:pt>
                <c:pt idx="12">
                  <c:v>22</c:v>
                </c:pt>
                <c:pt idx="13">
                  <c:v>22</c:v>
                </c:pt>
                <c:pt idx="14">
                  <c:v>21</c:v>
                </c:pt>
                <c:pt idx="15">
                  <c:v>17</c:v>
                </c:pt>
                <c:pt idx="16">
                  <c:v>18</c:v>
                </c:pt>
                <c:pt idx="17">
                  <c:v>18</c:v>
                </c:pt>
                <c:pt idx="18">
                  <c:v>16</c:v>
                </c:pt>
                <c:pt idx="19">
                  <c:v>17</c:v>
                </c:pt>
                <c:pt idx="20">
                  <c:v>16</c:v>
                </c:pt>
                <c:pt idx="21">
                  <c:v>16</c:v>
                </c:pt>
                <c:pt idx="22">
                  <c:v>16</c:v>
                </c:pt>
                <c:pt idx="23">
                  <c:v>16</c:v>
                </c:pt>
                <c:pt idx="24">
                  <c:v>15</c:v>
                </c:pt>
                <c:pt idx="25">
                  <c:v>15</c:v>
                </c:pt>
              </c:numCache>
            </c:numRef>
          </c:yVal>
          <c:smooth val="0"/>
          <c:extLst xmlns:c16r2="http://schemas.microsoft.com/office/drawing/2015/06/chart">
            <c:ext xmlns:c16="http://schemas.microsoft.com/office/drawing/2014/chart" uri="{C3380CC4-5D6E-409C-BE32-E72D297353CC}">
              <c16:uniqueId val="{00000003-43C1-40C4-B58C-78F0E85E0EC2}"/>
            </c:ext>
          </c:extLst>
        </c:ser>
        <c:ser>
          <c:idx val="4"/>
          <c:order val="4"/>
          <c:tx>
            <c:v>مصر</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'[scimagojr 13 country rank 1996-2021 - چهار کشور منطقه.xlsx]رتبه مستندات'!$A$2:$A$27</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xVal>
          <c:yVal>
            <c:numRef>
              <c:f>'[scimagojr 13 country rank 1996-2021 - چهار کشور منطقه.xlsx]رتبه مستندات'!$D$2:$D$27</c:f>
              <c:numCache>
                <c:formatCode>General</c:formatCode>
                <c:ptCount val="26"/>
                <c:pt idx="0">
                  <c:v>37</c:v>
                </c:pt>
                <c:pt idx="1">
                  <c:v>39</c:v>
                </c:pt>
                <c:pt idx="2">
                  <c:v>39</c:v>
                </c:pt>
                <c:pt idx="3">
                  <c:v>39</c:v>
                </c:pt>
                <c:pt idx="4">
                  <c:v>39</c:v>
                </c:pt>
                <c:pt idx="5">
                  <c:v>39</c:v>
                </c:pt>
                <c:pt idx="6">
                  <c:v>39</c:v>
                </c:pt>
                <c:pt idx="7">
                  <c:v>40</c:v>
                </c:pt>
                <c:pt idx="8">
                  <c:v>40</c:v>
                </c:pt>
                <c:pt idx="9">
                  <c:v>42</c:v>
                </c:pt>
                <c:pt idx="10">
                  <c:v>41</c:v>
                </c:pt>
                <c:pt idx="11">
                  <c:v>42</c:v>
                </c:pt>
                <c:pt idx="12">
                  <c:v>43</c:v>
                </c:pt>
                <c:pt idx="13">
                  <c:v>42</c:v>
                </c:pt>
                <c:pt idx="14">
                  <c:v>41</c:v>
                </c:pt>
                <c:pt idx="15">
                  <c:v>40</c:v>
                </c:pt>
                <c:pt idx="16">
                  <c:v>38</c:v>
                </c:pt>
                <c:pt idx="17">
                  <c:v>39</c:v>
                </c:pt>
                <c:pt idx="18">
                  <c:v>37</c:v>
                </c:pt>
                <c:pt idx="19">
                  <c:v>37</c:v>
                </c:pt>
                <c:pt idx="20">
                  <c:v>37</c:v>
                </c:pt>
                <c:pt idx="21">
                  <c:v>38</c:v>
                </c:pt>
                <c:pt idx="22">
                  <c:v>36</c:v>
                </c:pt>
                <c:pt idx="23">
                  <c:v>32</c:v>
                </c:pt>
                <c:pt idx="24">
                  <c:v>28</c:v>
                </c:pt>
                <c:pt idx="25">
                  <c:v>26</c:v>
                </c:pt>
              </c:numCache>
            </c:numRef>
          </c:yVal>
          <c:smooth val="0"/>
          <c:extLst xmlns:c16r2="http://schemas.microsoft.com/office/drawing/2015/06/chart">
            <c:ext xmlns:c16="http://schemas.microsoft.com/office/drawing/2014/chart" uri="{C3380CC4-5D6E-409C-BE32-E72D297353CC}">
              <c16:uniqueId val="{00000016-69A2-4A47-A375-F07C977A6D10}"/>
            </c:ext>
          </c:extLst>
        </c:ser>
        <c:dLbls>
          <c:showLegendKey val="0"/>
          <c:showVal val="0"/>
          <c:showCatName val="0"/>
          <c:showSerName val="0"/>
          <c:showPercent val="0"/>
          <c:showBubbleSize val="0"/>
        </c:dLbls>
        <c:axId val="181256960"/>
        <c:axId val="181259264"/>
      </c:scatterChart>
      <c:valAx>
        <c:axId val="181256960"/>
        <c:scaling>
          <c:orientation val="minMax"/>
          <c:min val="199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B Titr" panose="00000700000000000000" pitchFamily="2" charset="-78"/>
                  </a:defRPr>
                </a:pPr>
                <a:r>
                  <a:rPr lang="fa-IR" sz="1200">
                    <a:cs typeface="B Titr" panose="00000700000000000000" pitchFamily="2" charset="-78"/>
                  </a:rPr>
                  <a:t>سال</a:t>
                </a:r>
                <a:endParaRPr lang="en-US" sz="1200">
                  <a:cs typeface="B Titr" panose="00000700000000000000" pitchFamily="2" charset="-78"/>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a-IR"/>
          </a:p>
        </c:txPr>
        <c:crossAx val="181259264"/>
        <c:crosses val="autoZero"/>
        <c:crossBetween val="midCat"/>
      </c:valAx>
      <c:valAx>
        <c:axId val="181259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B Titr" panose="00000700000000000000" pitchFamily="2" charset="-78"/>
                  </a:defRPr>
                </a:pPr>
                <a:r>
                  <a:rPr lang="fa-IR" sz="1200">
                    <a:cs typeface="B Titr" panose="00000700000000000000" pitchFamily="2" charset="-78"/>
                  </a:rPr>
                  <a:t>رتبه</a:t>
                </a:r>
                <a:endParaRPr lang="en-US" sz="1200">
                  <a:cs typeface="B Titr" panose="00000700000000000000" pitchFamily="2" charset="-78"/>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a-IR"/>
          </a:p>
        </c:txPr>
        <c:crossAx val="1812569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B Titr" panose="00000700000000000000" pitchFamily="2" charset="-78"/>
            </a:defRPr>
          </a:pPr>
          <a:endParaRPr lang="fa-I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fa-I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65CA58-1A58-4C9D-B5FD-9C59C0476F4E}" type="doc">
      <dgm:prSet loTypeId="urn:microsoft.com/office/officeart/2005/8/layout/hProcess9" loCatId="process" qsTypeId="urn:microsoft.com/office/officeart/2005/8/quickstyle/3d2" qsCatId="3D" csTypeId="urn:microsoft.com/office/officeart/2005/8/colors/colorful4" csCatId="colorful" phldr="1"/>
      <dgm:spPr/>
    </dgm:pt>
    <dgm:pt modelId="{F54835CA-0468-4F3F-A20E-94DF0EC50736}">
      <dgm:prSet phldrT="[Text]"/>
      <dgm:spPr/>
      <dgm:t>
        <a:bodyPr/>
        <a:lstStyle/>
        <a:p>
          <a:pPr rtl="1"/>
          <a:r>
            <a:rPr lang="fa-IR" dirty="0" smtClean="0">
              <a:solidFill>
                <a:schemeClr val="tx1"/>
              </a:solidFill>
              <a:cs typeface="B Titr" pitchFamily="2" charset="-78"/>
            </a:rPr>
            <a:t>شناخت ظرفیت </a:t>
          </a:r>
          <a:endParaRPr lang="fa-IR" dirty="0">
            <a:solidFill>
              <a:schemeClr val="tx1"/>
            </a:solidFill>
            <a:cs typeface="B Titr" pitchFamily="2" charset="-78"/>
          </a:endParaRPr>
        </a:p>
      </dgm:t>
    </dgm:pt>
    <dgm:pt modelId="{43248B37-400D-4CFC-BF37-5799028838DA}" type="parTrans" cxnId="{98567D9E-2BE9-46FE-BA30-F40016ABC871}">
      <dgm:prSet/>
      <dgm:spPr/>
      <dgm:t>
        <a:bodyPr/>
        <a:lstStyle/>
        <a:p>
          <a:pPr rtl="1"/>
          <a:endParaRPr lang="fa-IR">
            <a:solidFill>
              <a:schemeClr val="tx1"/>
            </a:solidFill>
            <a:cs typeface="B Titr" pitchFamily="2" charset="-78"/>
          </a:endParaRPr>
        </a:p>
      </dgm:t>
    </dgm:pt>
    <dgm:pt modelId="{FD0269B9-933D-4E39-A9EF-3392B666308F}" type="sibTrans" cxnId="{98567D9E-2BE9-46FE-BA30-F40016ABC871}">
      <dgm:prSet/>
      <dgm:spPr/>
      <dgm:t>
        <a:bodyPr/>
        <a:lstStyle/>
        <a:p>
          <a:pPr rtl="1"/>
          <a:endParaRPr lang="fa-IR">
            <a:solidFill>
              <a:schemeClr val="tx1"/>
            </a:solidFill>
            <a:cs typeface="B Titr" pitchFamily="2" charset="-78"/>
          </a:endParaRPr>
        </a:p>
      </dgm:t>
    </dgm:pt>
    <dgm:pt modelId="{16E2EDE3-2877-4C15-9383-DFF6A68DDADE}">
      <dgm:prSet phldrT="[Text]"/>
      <dgm:spPr/>
      <dgm:t>
        <a:bodyPr/>
        <a:lstStyle/>
        <a:p>
          <a:pPr rtl="1"/>
          <a:r>
            <a:rPr lang="fa-IR" dirty="0" smtClean="0">
              <a:solidFill>
                <a:schemeClr val="tx1"/>
              </a:solidFill>
              <a:cs typeface="B Titr" pitchFamily="2" charset="-78"/>
            </a:rPr>
            <a:t>تحول ماهیت</a:t>
          </a:r>
          <a:endParaRPr lang="fa-IR" dirty="0">
            <a:solidFill>
              <a:schemeClr val="tx1"/>
            </a:solidFill>
            <a:cs typeface="B Titr" pitchFamily="2" charset="-78"/>
          </a:endParaRPr>
        </a:p>
      </dgm:t>
    </dgm:pt>
    <dgm:pt modelId="{6F3048D2-483C-4D0D-8068-051A41C766BE}" type="parTrans" cxnId="{79530EE1-858C-4BAA-94B8-D837D5C25E2E}">
      <dgm:prSet/>
      <dgm:spPr/>
      <dgm:t>
        <a:bodyPr/>
        <a:lstStyle/>
        <a:p>
          <a:pPr rtl="1"/>
          <a:endParaRPr lang="fa-IR">
            <a:solidFill>
              <a:schemeClr val="tx1"/>
            </a:solidFill>
            <a:cs typeface="B Titr" pitchFamily="2" charset="-78"/>
          </a:endParaRPr>
        </a:p>
      </dgm:t>
    </dgm:pt>
    <dgm:pt modelId="{51D12B85-930E-4F47-9A92-7087E4E5F8CE}" type="sibTrans" cxnId="{79530EE1-858C-4BAA-94B8-D837D5C25E2E}">
      <dgm:prSet/>
      <dgm:spPr/>
      <dgm:t>
        <a:bodyPr/>
        <a:lstStyle/>
        <a:p>
          <a:pPr rtl="1"/>
          <a:endParaRPr lang="fa-IR">
            <a:solidFill>
              <a:schemeClr val="tx1"/>
            </a:solidFill>
            <a:cs typeface="B Titr" pitchFamily="2" charset="-78"/>
          </a:endParaRPr>
        </a:p>
      </dgm:t>
    </dgm:pt>
    <dgm:pt modelId="{178DB18D-17C0-4811-AA46-708256FD11EF}">
      <dgm:prSet phldrT="[Text]"/>
      <dgm:spPr/>
      <dgm:t>
        <a:bodyPr/>
        <a:lstStyle/>
        <a:p>
          <a:pPr rtl="1"/>
          <a:r>
            <a:rPr lang="fa-IR" dirty="0" smtClean="0">
              <a:solidFill>
                <a:schemeClr val="tx1"/>
              </a:solidFill>
              <a:cs typeface="B Titr" pitchFamily="2" charset="-78"/>
            </a:rPr>
            <a:t>ارتقای قابلیت</a:t>
          </a:r>
          <a:endParaRPr lang="fa-IR" dirty="0">
            <a:solidFill>
              <a:schemeClr val="tx1"/>
            </a:solidFill>
            <a:cs typeface="B Titr" pitchFamily="2" charset="-78"/>
          </a:endParaRPr>
        </a:p>
      </dgm:t>
    </dgm:pt>
    <dgm:pt modelId="{6C53B1DB-B81B-421C-AD7A-108A219410E6}" type="parTrans" cxnId="{AD92693C-5D9B-4C2A-B3AA-55B6C66BCDF8}">
      <dgm:prSet/>
      <dgm:spPr/>
      <dgm:t>
        <a:bodyPr/>
        <a:lstStyle/>
        <a:p>
          <a:pPr rtl="1"/>
          <a:endParaRPr lang="fa-IR">
            <a:solidFill>
              <a:schemeClr val="tx1"/>
            </a:solidFill>
            <a:cs typeface="B Titr" pitchFamily="2" charset="-78"/>
          </a:endParaRPr>
        </a:p>
      </dgm:t>
    </dgm:pt>
    <dgm:pt modelId="{1BE7032A-C7FE-4782-B174-56220FEA1DA1}" type="sibTrans" cxnId="{AD92693C-5D9B-4C2A-B3AA-55B6C66BCDF8}">
      <dgm:prSet/>
      <dgm:spPr/>
      <dgm:t>
        <a:bodyPr/>
        <a:lstStyle/>
        <a:p>
          <a:pPr rtl="1"/>
          <a:endParaRPr lang="fa-IR">
            <a:solidFill>
              <a:schemeClr val="tx1"/>
            </a:solidFill>
            <a:cs typeface="B Titr" pitchFamily="2" charset="-78"/>
          </a:endParaRPr>
        </a:p>
      </dgm:t>
    </dgm:pt>
    <dgm:pt modelId="{C658A95E-0A4B-43BF-80C1-21648EE19426}">
      <dgm:prSet/>
      <dgm:spPr/>
      <dgm:t>
        <a:bodyPr/>
        <a:lstStyle/>
        <a:p>
          <a:pPr rtl="1"/>
          <a:r>
            <a:rPr lang="fa-IR" dirty="0" smtClean="0">
              <a:solidFill>
                <a:schemeClr val="tx1"/>
              </a:solidFill>
              <a:cs typeface="B Titr" pitchFamily="2" charset="-78"/>
            </a:rPr>
            <a:t>تحقق فاعلیت</a:t>
          </a:r>
          <a:endParaRPr lang="fa-IR" dirty="0">
            <a:solidFill>
              <a:schemeClr val="tx1"/>
            </a:solidFill>
            <a:cs typeface="B Titr" pitchFamily="2" charset="-78"/>
          </a:endParaRPr>
        </a:p>
      </dgm:t>
    </dgm:pt>
    <dgm:pt modelId="{F7064A70-A6E7-4606-928D-29CB44984B73}" type="parTrans" cxnId="{5EA0FD72-51C5-4C56-A028-17079EEAEFC8}">
      <dgm:prSet/>
      <dgm:spPr/>
      <dgm:t>
        <a:bodyPr/>
        <a:lstStyle/>
        <a:p>
          <a:pPr rtl="1"/>
          <a:endParaRPr lang="fa-IR">
            <a:solidFill>
              <a:schemeClr val="tx1"/>
            </a:solidFill>
            <a:cs typeface="B Titr" pitchFamily="2" charset="-78"/>
          </a:endParaRPr>
        </a:p>
      </dgm:t>
    </dgm:pt>
    <dgm:pt modelId="{9B4A2D8D-7A8C-4206-A83B-0E5270F045AD}" type="sibTrans" cxnId="{5EA0FD72-51C5-4C56-A028-17079EEAEFC8}">
      <dgm:prSet/>
      <dgm:spPr/>
      <dgm:t>
        <a:bodyPr/>
        <a:lstStyle/>
        <a:p>
          <a:pPr rtl="1"/>
          <a:endParaRPr lang="fa-IR">
            <a:solidFill>
              <a:schemeClr val="tx1"/>
            </a:solidFill>
            <a:cs typeface="B Titr" pitchFamily="2" charset="-78"/>
          </a:endParaRPr>
        </a:p>
      </dgm:t>
    </dgm:pt>
    <dgm:pt modelId="{81D4559C-721F-4B80-95EC-93E239DC830D}" type="pres">
      <dgm:prSet presAssocID="{5265CA58-1A58-4C9D-B5FD-9C59C0476F4E}" presName="CompostProcess" presStyleCnt="0">
        <dgm:presLayoutVars>
          <dgm:dir/>
          <dgm:resizeHandles val="exact"/>
        </dgm:presLayoutVars>
      </dgm:prSet>
      <dgm:spPr/>
    </dgm:pt>
    <dgm:pt modelId="{19FDFFB1-65BD-4C4D-8A21-3CD30856219F}" type="pres">
      <dgm:prSet presAssocID="{5265CA58-1A58-4C9D-B5FD-9C59C0476F4E}" presName="arrow" presStyleLbl="bgShp" presStyleIdx="0" presStyleCnt="1" custScaleX="117647" custLinFactNeighborX="-7681" custLinFactNeighborY="1117"/>
      <dgm:spPr/>
    </dgm:pt>
    <dgm:pt modelId="{8D75BB02-1CDC-4735-99CB-29D72B7A8C0B}" type="pres">
      <dgm:prSet presAssocID="{5265CA58-1A58-4C9D-B5FD-9C59C0476F4E}" presName="linearProcess" presStyleCnt="0"/>
      <dgm:spPr/>
    </dgm:pt>
    <dgm:pt modelId="{CA9202CD-3E92-4A46-A551-EC3065E94A9C}" type="pres">
      <dgm:prSet presAssocID="{F54835CA-0468-4F3F-A20E-94DF0EC50736}" presName="textNode" presStyleLbl="node1" presStyleIdx="0" presStyleCnt="4">
        <dgm:presLayoutVars>
          <dgm:bulletEnabled val="1"/>
        </dgm:presLayoutVars>
      </dgm:prSet>
      <dgm:spPr/>
      <dgm:t>
        <a:bodyPr/>
        <a:lstStyle/>
        <a:p>
          <a:pPr rtl="1"/>
          <a:endParaRPr lang="fa-IR"/>
        </a:p>
      </dgm:t>
    </dgm:pt>
    <dgm:pt modelId="{5755179C-BC90-425A-9F89-B7E7D9772358}" type="pres">
      <dgm:prSet presAssocID="{FD0269B9-933D-4E39-A9EF-3392B666308F}" presName="sibTrans" presStyleCnt="0"/>
      <dgm:spPr/>
    </dgm:pt>
    <dgm:pt modelId="{3F055931-A51B-4A5F-A7B3-EE65CE58B25D}" type="pres">
      <dgm:prSet presAssocID="{16E2EDE3-2877-4C15-9383-DFF6A68DDADE}" presName="textNode" presStyleLbl="node1" presStyleIdx="1" presStyleCnt="4">
        <dgm:presLayoutVars>
          <dgm:bulletEnabled val="1"/>
        </dgm:presLayoutVars>
      </dgm:prSet>
      <dgm:spPr/>
      <dgm:t>
        <a:bodyPr/>
        <a:lstStyle/>
        <a:p>
          <a:pPr rtl="1"/>
          <a:endParaRPr lang="fa-IR"/>
        </a:p>
      </dgm:t>
    </dgm:pt>
    <dgm:pt modelId="{2160A8CE-5783-48E0-BDF7-5C36B58D0FD5}" type="pres">
      <dgm:prSet presAssocID="{51D12B85-930E-4F47-9A92-7087E4E5F8CE}" presName="sibTrans" presStyleCnt="0"/>
      <dgm:spPr/>
    </dgm:pt>
    <dgm:pt modelId="{EAB12BB6-F778-4E19-BA9C-7CB882C1E2E8}" type="pres">
      <dgm:prSet presAssocID="{178DB18D-17C0-4811-AA46-708256FD11EF}" presName="textNode" presStyleLbl="node1" presStyleIdx="2" presStyleCnt="4">
        <dgm:presLayoutVars>
          <dgm:bulletEnabled val="1"/>
        </dgm:presLayoutVars>
      </dgm:prSet>
      <dgm:spPr/>
      <dgm:t>
        <a:bodyPr/>
        <a:lstStyle/>
        <a:p>
          <a:pPr rtl="1"/>
          <a:endParaRPr lang="fa-IR"/>
        </a:p>
      </dgm:t>
    </dgm:pt>
    <dgm:pt modelId="{C26985E1-25D0-4461-B8BD-7F00F64F74BF}" type="pres">
      <dgm:prSet presAssocID="{1BE7032A-C7FE-4782-B174-56220FEA1DA1}" presName="sibTrans" presStyleCnt="0"/>
      <dgm:spPr/>
    </dgm:pt>
    <dgm:pt modelId="{A7BC8489-8B42-4785-A0F0-A46477F7A455}" type="pres">
      <dgm:prSet presAssocID="{C658A95E-0A4B-43BF-80C1-21648EE19426}" presName="textNode" presStyleLbl="node1" presStyleIdx="3" presStyleCnt="4">
        <dgm:presLayoutVars>
          <dgm:bulletEnabled val="1"/>
        </dgm:presLayoutVars>
      </dgm:prSet>
      <dgm:spPr/>
      <dgm:t>
        <a:bodyPr/>
        <a:lstStyle/>
        <a:p>
          <a:pPr rtl="1"/>
          <a:endParaRPr lang="fa-IR"/>
        </a:p>
      </dgm:t>
    </dgm:pt>
  </dgm:ptLst>
  <dgm:cxnLst>
    <dgm:cxn modelId="{DD8F89B8-F721-4EBE-B381-784EFEBDDAE4}" type="presOf" srcId="{F54835CA-0468-4F3F-A20E-94DF0EC50736}" destId="{CA9202CD-3E92-4A46-A551-EC3065E94A9C}" srcOrd="0" destOrd="0" presId="urn:microsoft.com/office/officeart/2005/8/layout/hProcess9"/>
    <dgm:cxn modelId="{5EA0FD72-51C5-4C56-A028-17079EEAEFC8}" srcId="{5265CA58-1A58-4C9D-B5FD-9C59C0476F4E}" destId="{C658A95E-0A4B-43BF-80C1-21648EE19426}" srcOrd="3" destOrd="0" parTransId="{F7064A70-A6E7-4606-928D-29CB44984B73}" sibTransId="{9B4A2D8D-7A8C-4206-A83B-0E5270F045AD}"/>
    <dgm:cxn modelId="{EE2323FF-15DA-48E1-AC4A-8D6EDE4BFC49}" type="presOf" srcId="{C658A95E-0A4B-43BF-80C1-21648EE19426}" destId="{A7BC8489-8B42-4785-A0F0-A46477F7A455}" srcOrd="0" destOrd="0" presId="urn:microsoft.com/office/officeart/2005/8/layout/hProcess9"/>
    <dgm:cxn modelId="{B2F234EA-1419-4F48-BDC3-CB561330867E}" type="presOf" srcId="{5265CA58-1A58-4C9D-B5FD-9C59C0476F4E}" destId="{81D4559C-721F-4B80-95EC-93E239DC830D}" srcOrd="0" destOrd="0" presId="urn:microsoft.com/office/officeart/2005/8/layout/hProcess9"/>
    <dgm:cxn modelId="{98567D9E-2BE9-46FE-BA30-F40016ABC871}" srcId="{5265CA58-1A58-4C9D-B5FD-9C59C0476F4E}" destId="{F54835CA-0468-4F3F-A20E-94DF0EC50736}" srcOrd="0" destOrd="0" parTransId="{43248B37-400D-4CFC-BF37-5799028838DA}" sibTransId="{FD0269B9-933D-4E39-A9EF-3392B666308F}"/>
    <dgm:cxn modelId="{302CA68A-DDE1-437A-A096-F75141D98710}" type="presOf" srcId="{178DB18D-17C0-4811-AA46-708256FD11EF}" destId="{EAB12BB6-F778-4E19-BA9C-7CB882C1E2E8}" srcOrd="0" destOrd="0" presId="urn:microsoft.com/office/officeart/2005/8/layout/hProcess9"/>
    <dgm:cxn modelId="{A19775DB-5050-48B1-A6C0-D7714F438C77}" type="presOf" srcId="{16E2EDE3-2877-4C15-9383-DFF6A68DDADE}" destId="{3F055931-A51B-4A5F-A7B3-EE65CE58B25D}" srcOrd="0" destOrd="0" presId="urn:microsoft.com/office/officeart/2005/8/layout/hProcess9"/>
    <dgm:cxn modelId="{79530EE1-858C-4BAA-94B8-D837D5C25E2E}" srcId="{5265CA58-1A58-4C9D-B5FD-9C59C0476F4E}" destId="{16E2EDE3-2877-4C15-9383-DFF6A68DDADE}" srcOrd="1" destOrd="0" parTransId="{6F3048D2-483C-4D0D-8068-051A41C766BE}" sibTransId="{51D12B85-930E-4F47-9A92-7087E4E5F8CE}"/>
    <dgm:cxn modelId="{AD92693C-5D9B-4C2A-B3AA-55B6C66BCDF8}" srcId="{5265CA58-1A58-4C9D-B5FD-9C59C0476F4E}" destId="{178DB18D-17C0-4811-AA46-708256FD11EF}" srcOrd="2" destOrd="0" parTransId="{6C53B1DB-B81B-421C-AD7A-108A219410E6}" sibTransId="{1BE7032A-C7FE-4782-B174-56220FEA1DA1}"/>
    <dgm:cxn modelId="{87C4732C-43C7-4BE8-9ED1-0935232DE9A4}" type="presParOf" srcId="{81D4559C-721F-4B80-95EC-93E239DC830D}" destId="{19FDFFB1-65BD-4C4D-8A21-3CD30856219F}" srcOrd="0" destOrd="0" presId="urn:microsoft.com/office/officeart/2005/8/layout/hProcess9"/>
    <dgm:cxn modelId="{9C7DFFF2-727B-4851-A9D3-7D3C12995B7A}" type="presParOf" srcId="{81D4559C-721F-4B80-95EC-93E239DC830D}" destId="{8D75BB02-1CDC-4735-99CB-29D72B7A8C0B}" srcOrd="1" destOrd="0" presId="urn:microsoft.com/office/officeart/2005/8/layout/hProcess9"/>
    <dgm:cxn modelId="{54551F23-072E-4F81-A82F-E84A409E96C5}" type="presParOf" srcId="{8D75BB02-1CDC-4735-99CB-29D72B7A8C0B}" destId="{CA9202CD-3E92-4A46-A551-EC3065E94A9C}" srcOrd="0" destOrd="0" presId="urn:microsoft.com/office/officeart/2005/8/layout/hProcess9"/>
    <dgm:cxn modelId="{75B7BDC6-391E-42BE-937C-F7AC3E841231}" type="presParOf" srcId="{8D75BB02-1CDC-4735-99CB-29D72B7A8C0B}" destId="{5755179C-BC90-425A-9F89-B7E7D9772358}" srcOrd="1" destOrd="0" presId="urn:microsoft.com/office/officeart/2005/8/layout/hProcess9"/>
    <dgm:cxn modelId="{214028DA-6C75-4729-B38F-EA0BB8400265}" type="presParOf" srcId="{8D75BB02-1CDC-4735-99CB-29D72B7A8C0B}" destId="{3F055931-A51B-4A5F-A7B3-EE65CE58B25D}" srcOrd="2" destOrd="0" presId="urn:microsoft.com/office/officeart/2005/8/layout/hProcess9"/>
    <dgm:cxn modelId="{E9EF88A9-8349-4097-B8F4-51CEAD19B3AF}" type="presParOf" srcId="{8D75BB02-1CDC-4735-99CB-29D72B7A8C0B}" destId="{2160A8CE-5783-48E0-BDF7-5C36B58D0FD5}" srcOrd="3" destOrd="0" presId="urn:microsoft.com/office/officeart/2005/8/layout/hProcess9"/>
    <dgm:cxn modelId="{21FF0AF6-74ED-4D39-933E-BAD8551BED84}" type="presParOf" srcId="{8D75BB02-1CDC-4735-99CB-29D72B7A8C0B}" destId="{EAB12BB6-F778-4E19-BA9C-7CB882C1E2E8}" srcOrd="4" destOrd="0" presId="urn:microsoft.com/office/officeart/2005/8/layout/hProcess9"/>
    <dgm:cxn modelId="{3542BA75-D047-45E2-A52C-334387B10C62}" type="presParOf" srcId="{8D75BB02-1CDC-4735-99CB-29D72B7A8C0B}" destId="{C26985E1-25D0-4461-B8BD-7F00F64F74BF}" srcOrd="5" destOrd="0" presId="urn:microsoft.com/office/officeart/2005/8/layout/hProcess9"/>
    <dgm:cxn modelId="{BF31B071-EA87-4DFF-BC0D-D2CEBFCE4631}" type="presParOf" srcId="{8D75BB02-1CDC-4735-99CB-29D72B7A8C0B}" destId="{A7BC8489-8B42-4785-A0F0-A46477F7A45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DFFB1-65BD-4C4D-8A21-3CD30856219F}">
      <dsp:nvSpPr>
        <dsp:cNvPr id="0" name=""/>
        <dsp:cNvSpPr/>
      </dsp:nvSpPr>
      <dsp:spPr>
        <a:xfrm>
          <a:off x="0" y="0"/>
          <a:ext cx="7848596" cy="4546600"/>
        </a:xfrm>
        <a:prstGeom prst="rightArrow">
          <a:avLst/>
        </a:prstGeom>
        <a:gradFill rotWithShape="0">
          <a:gsLst>
            <a:gs pos="0">
              <a:schemeClr val="accent4">
                <a:tint val="40000"/>
                <a:hueOff val="0"/>
                <a:satOff val="0"/>
                <a:lumOff val="0"/>
                <a:alphaOff val="0"/>
                <a:shade val="63000"/>
                <a:satMod val="165000"/>
              </a:schemeClr>
            </a:gs>
            <a:gs pos="30000">
              <a:schemeClr val="accent4">
                <a:tint val="40000"/>
                <a:hueOff val="0"/>
                <a:satOff val="0"/>
                <a:lumOff val="0"/>
                <a:alphaOff val="0"/>
                <a:shade val="58000"/>
                <a:satMod val="165000"/>
              </a:schemeClr>
            </a:gs>
            <a:gs pos="75000">
              <a:schemeClr val="accent4">
                <a:tint val="40000"/>
                <a:hueOff val="0"/>
                <a:satOff val="0"/>
                <a:lumOff val="0"/>
                <a:alphaOff val="0"/>
                <a:shade val="30000"/>
                <a:satMod val="175000"/>
              </a:schemeClr>
            </a:gs>
            <a:gs pos="100000">
              <a:schemeClr val="accent4">
                <a:tint val="40000"/>
                <a:hueOff val="0"/>
                <a:satOff val="0"/>
                <a:lumOff val="0"/>
                <a:alphaOff val="0"/>
                <a:shade val="15000"/>
                <a:satMod val="175000"/>
              </a:schemeClr>
            </a:gs>
          </a:gsLst>
          <a:path path="circle">
            <a:fillToRect l="5000" t="100000" r="120000" b="1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A9202CD-3E92-4A46-A551-EC3065E94A9C}">
      <dsp:nvSpPr>
        <dsp:cNvPr id="0" name=""/>
        <dsp:cNvSpPr/>
      </dsp:nvSpPr>
      <dsp:spPr>
        <a:xfrm>
          <a:off x="3832" y="1363980"/>
          <a:ext cx="1853311" cy="1818640"/>
        </a:xfrm>
        <a:prstGeom prst="roundRect">
          <a:avLst/>
        </a:prstGeom>
        <a:gradFill rotWithShape="0">
          <a:gsLst>
            <a:gs pos="0">
              <a:schemeClr val="accent4">
                <a:hueOff val="0"/>
                <a:satOff val="0"/>
                <a:lumOff val="0"/>
                <a:alphaOff val="0"/>
                <a:shade val="63000"/>
                <a:satMod val="165000"/>
              </a:schemeClr>
            </a:gs>
            <a:gs pos="30000">
              <a:schemeClr val="accent4">
                <a:hueOff val="0"/>
                <a:satOff val="0"/>
                <a:lumOff val="0"/>
                <a:alphaOff val="0"/>
                <a:shade val="58000"/>
                <a:satMod val="165000"/>
              </a:schemeClr>
            </a:gs>
            <a:gs pos="75000">
              <a:schemeClr val="accent4">
                <a:hueOff val="0"/>
                <a:satOff val="0"/>
                <a:lumOff val="0"/>
                <a:alphaOff val="0"/>
                <a:shade val="30000"/>
                <a:satMod val="175000"/>
              </a:schemeClr>
            </a:gs>
            <a:gs pos="100000">
              <a:schemeClr val="accent4">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tx1"/>
              </a:solidFill>
              <a:cs typeface="B Titr" pitchFamily="2" charset="-78"/>
            </a:rPr>
            <a:t>شناخت ظرفیت </a:t>
          </a:r>
          <a:endParaRPr lang="fa-IR" sz="3300" kern="1200" dirty="0">
            <a:solidFill>
              <a:schemeClr val="tx1"/>
            </a:solidFill>
            <a:cs typeface="B Titr" pitchFamily="2" charset="-78"/>
          </a:endParaRPr>
        </a:p>
      </dsp:txBody>
      <dsp:txXfrm>
        <a:off x="92611" y="1452759"/>
        <a:ext cx="1675753" cy="1641082"/>
      </dsp:txXfrm>
    </dsp:sp>
    <dsp:sp modelId="{3F055931-A51B-4A5F-A7B3-EE65CE58B25D}">
      <dsp:nvSpPr>
        <dsp:cNvPr id="0" name=""/>
        <dsp:cNvSpPr/>
      </dsp:nvSpPr>
      <dsp:spPr>
        <a:xfrm>
          <a:off x="1999706" y="1363980"/>
          <a:ext cx="1853311" cy="1818640"/>
        </a:xfrm>
        <a:prstGeom prst="roundRect">
          <a:avLst/>
        </a:prstGeom>
        <a:gradFill rotWithShape="0">
          <a:gsLst>
            <a:gs pos="0">
              <a:schemeClr val="accent4">
                <a:hueOff val="3470783"/>
                <a:satOff val="-19734"/>
                <a:lumOff val="6340"/>
                <a:alphaOff val="0"/>
                <a:shade val="63000"/>
                <a:satMod val="165000"/>
              </a:schemeClr>
            </a:gs>
            <a:gs pos="30000">
              <a:schemeClr val="accent4">
                <a:hueOff val="3470783"/>
                <a:satOff val="-19734"/>
                <a:lumOff val="6340"/>
                <a:alphaOff val="0"/>
                <a:shade val="58000"/>
                <a:satMod val="165000"/>
              </a:schemeClr>
            </a:gs>
            <a:gs pos="75000">
              <a:schemeClr val="accent4">
                <a:hueOff val="3470783"/>
                <a:satOff val="-19734"/>
                <a:lumOff val="6340"/>
                <a:alphaOff val="0"/>
                <a:shade val="30000"/>
                <a:satMod val="175000"/>
              </a:schemeClr>
            </a:gs>
            <a:gs pos="100000">
              <a:schemeClr val="accent4">
                <a:hueOff val="3470783"/>
                <a:satOff val="-19734"/>
                <a:lumOff val="634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tx1"/>
              </a:solidFill>
              <a:cs typeface="B Titr" pitchFamily="2" charset="-78"/>
            </a:rPr>
            <a:t>تحول ماهیت</a:t>
          </a:r>
          <a:endParaRPr lang="fa-IR" sz="3300" kern="1200" dirty="0">
            <a:solidFill>
              <a:schemeClr val="tx1"/>
            </a:solidFill>
            <a:cs typeface="B Titr" pitchFamily="2" charset="-78"/>
          </a:endParaRPr>
        </a:p>
      </dsp:txBody>
      <dsp:txXfrm>
        <a:off x="2088485" y="1452759"/>
        <a:ext cx="1675753" cy="1641082"/>
      </dsp:txXfrm>
    </dsp:sp>
    <dsp:sp modelId="{EAB12BB6-F778-4E19-BA9C-7CB882C1E2E8}">
      <dsp:nvSpPr>
        <dsp:cNvPr id="0" name=""/>
        <dsp:cNvSpPr/>
      </dsp:nvSpPr>
      <dsp:spPr>
        <a:xfrm>
          <a:off x="3995581" y="1363980"/>
          <a:ext cx="1853311" cy="1818640"/>
        </a:xfrm>
        <a:prstGeom prst="roundRect">
          <a:avLst/>
        </a:prstGeom>
        <a:gradFill rotWithShape="0">
          <a:gsLst>
            <a:gs pos="0">
              <a:schemeClr val="accent4">
                <a:hueOff val="6941566"/>
                <a:satOff val="-39468"/>
                <a:lumOff val="12680"/>
                <a:alphaOff val="0"/>
                <a:shade val="63000"/>
                <a:satMod val="165000"/>
              </a:schemeClr>
            </a:gs>
            <a:gs pos="30000">
              <a:schemeClr val="accent4">
                <a:hueOff val="6941566"/>
                <a:satOff val="-39468"/>
                <a:lumOff val="12680"/>
                <a:alphaOff val="0"/>
                <a:shade val="58000"/>
                <a:satMod val="165000"/>
              </a:schemeClr>
            </a:gs>
            <a:gs pos="75000">
              <a:schemeClr val="accent4">
                <a:hueOff val="6941566"/>
                <a:satOff val="-39468"/>
                <a:lumOff val="12680"/>
                <a:alphaOff val="0"/>
                <a:shade val="30000"/>
                <a:satMod val="175000"/>
              </a:schemeClr>
            </a:gs>
            <a:gs pos="100000">
              <a:schemeClr val="accent4">
                <a:hueOff val="6941566"/>
                <a:satOff val="-39468"/>
                <a:lumOff val="1268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tx1"/>
              </a:solidFill>
              <a:cs typeface="B Titr" pitchFamily="2" charset="-78"/>
            </a:rPr>
            <a:t>ارتقای قابلیت</a:t>
          </a:r>
          <a:endParaRPr lang="fa-IR" sz="3300" kern="1200" dirty="0">
            <a:solidFill>
              <a:schemeClr val="tx1"/>
            </a:solidFill>
            <a:cs typeface="B Titr" pitchFamily="2" charset="-78"/>
          </a:endParaRPr>
        </a:p>
      </dsp:txBody>
      <dsp:txXfrm>
        <a:off x="4084360" y="1452759"/>
        <a:ext cx="1675753" cy="1641082"/>
      </dsp:txXfrm>
    </dsp:sp>
    <dsp:sp modelId="{A7BC8489-8B42-4785-A0F0-A46477F7A455}">
      <dsp:nvSpPr>
        <dsp:cNvPr id="0" name=""/>
        <dsp:cNvSpPr/>
      </dsp:nvSpPr>
      <dsp:spPr>
        <a:xfrm>
          <a:off x="5991455" y="1363980"/>
          <a:ext cx="1853311" cy="1818640"/>
        </a:xfrm>
        <a:prstGeom prst="roundRect">
          <a:avLst/>
        </a:prstGeom>
        <a:gradFill rotWithShape="0">
          <a:gsLst>
            <a:gs pos="0">
              <a:schemeClr val="accent4">
                <a:hueOff val="10412348"/>
                <a:satOff val="-59202"/>
                <a:lumOff val="19020"/>
                <a:alphaOff val="0"/>
                <a:shade val="63000"/>
                <a:satMod val="165000"/>
              </a:schemeClr>
            </a:gs>
            <a:gs pos="30000">
              <a:schemeClr val="accent4">
                <a:hueOff val="10412348"/>
                <a:satOff val="-59202"/>
                <a:lumOff val="19020"/>
                <a:alphaOff val="0"/>
                <a:shade val="58000"/>
                <a:satMod val="165000"/>
              </a:schemeClr>
            </a:gs>
            <a:gs pos="75000">
              <a:schemeClr val="accent4">
                <a:hueOff val="10412348"/>
                <a:satOff val="-59202"/>
                <a:lumOff val="19020"/>
                <a:alphaOff val="0"/>
                <a:shade val="30000"/>
                <a:satMod val="175000"/>
              </a:schemeClr>
            </a:gs>
            <a:gs pos="100000">
              <a:schemeClr val="accent4">
                <a:hueOff val="10412348"/>
                <a:satOff val="-59202"/>
                <a:lumOff val="1902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1">
            <a:lnSpc>
              <a:spcPct val="90000"/>
            </a:lnSpc>
            <a:spcBef>
              <a:spcPct val="0"/>
            </a:spcBef>
            <a:spcAft>
              <a:spcPct val="35000"/>
            </a:spcAft>
          </a:pPr>
          <a:r>
            <a:rPr lang="fa-IR" sz="3300" kern="1200" dirty="0" smtClean="0">
              <a:solidFill>
                <a:schemeClr val="tx1"/>
              </a:solidFill>
              <a:cs typeface="B Titr" pitchFamily="2" charset="-78"/>
            </a:rPr>
            <a:t>تحقق فاعلیت</a:t>
          </a:r>
          <a:endParaRPr lang="fa-IR" sz="3300" kern="1200" dirty="0">
            <a:solidFill>
              <a:schemeClr val="tx1"/>
            </a:solidFill>
            <a:cs typeface="B Titr" pitchFamily="2" charset="-78"/>
          </a:endParaRPr>
        </a:p>
      </dsp:txBody>
      <dsp:txXfrm>
        <a:off x="6080234" y="1452759"/>
        <a:ext cx="1675753" cy="16410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120475D-ABCE-4EB1-A982-996AD22447AE}" type="datetimeFigureOut">
              <a:rPr lang="fa-IR" smtClean="0"/>
              <a:t>19/03/1445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3BED728-CDED-493D-9B85-099F628FE0CE}" type="slidenum">
              <a:rPr lang="fa-IR" smtClean="0"/>
              <a:t>‹#›</a:t>
            </a:fld>
            <a:endParaRPr lang="fa-IR"/>
          </a:p>
        </p:txBody>
      </p:sp>
    </p:spTree>
    <p:extLst>
      <p:ext uri="{BB962C8B-B14F-4D97-AF65-F5344CB8AC3E}">
        <p14:creationId xmlns:p14="http://schemas.microsoft.com/office/powerpoint/2010/main" val="3815858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E271BF2-66D6-44F1-82D4-B66551B17807}" type="slidenum">
              <a:rPr lang="en-US" smtClean="0"/>
              <a:t>67</a:t>
            </a:fld>
            <a:endParaRPr lang="en-US"/>
          </a:p>
        </p:txBody>
      </p:sp>
    </p:spTree>
    <p:extLst>
      <p:ext uri="{BB962C8B-B14F-4D97-AF65-F5344CB8AC3E}">
        <p14:creationId xmlns:p14="http://schemas.microsoft.com/office/powerpoint/2010/main" val="1070852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E271BF2-66D6-44F1-82D4-B66551B17807}" type="slidenum">
              <a:rPr lang="en-US" smtClean="0"/>
              <a:t>68</a:t>
            </a:fld>
            <a:endParaRPr lang="en-US"/>
          </a:p>
        </p:txBody>
      </p:sp>
    </p:spTree>
    <p:extLst>
      <p:ext uri="{BB962C8B-B14F-4D97-AF65-F5344CB8AC3E}">
        <p14:creationId xmlns:p14="http://schemas.microsoft.com/office/powerpoint/2010/main" val="1070852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E271BF2-66D6-44F1-82D4-B66551B17807}" type="slidenum">
              <a:rPr lang="en-US" smtClean="0"/>
              <a:t>69</a:t>
            </a:fld>
            <a:endParaRPr lang="en-US"/>
          </a:p>
        </p:txBody>
      </p:sp>
    </p:spTree>
    <p:extLst>
      <p:ext uri="{BB962C8B-B14F-4D97-AF65-F5344CB8AC3E}">
        <p14:creationId xmlns:p14="http://schemas.microsoft.com/office/powerpoint/2010/main" val="107085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E271BF2-66D6-44F1-82D4-B66551B17807}" type="slidenum">
              <a:rPr lang="en-US" smtClean="0"/>
              <a:t>70</a:t>
            </a:fld>
            <a:endParaRPr lang="en-US"/>
          </a:p>
        </p:txBody>
      </p:sp>
    </p:spTree>
    <p:extLst>
      <p:ext uri="{BB962C8B-B14F-4D97-AF65-F5344CB8AC3E}">
        <p14:creationId xmlns:p14="http://schemas.microsoft.com/office/powerpoint/2010/main" val="107085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D8BD707-D9CF-40AE-B4C6-C98DA3205C09}" type="datetimeFigureOut">
              <a:rPr lang="en-US" smtClean="0"/>
              <a:pPr/>
              <a:t>10/3/2023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عنوان و محتوا - راست عمودی">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noGrp="1"/>
          </p:cNvSpPr>
          <p:nvPr>
            <p:ph type="title"/>
          </p:nvPr>
        </p:nvSpPr>
        <p:spPr>
          <a:xfrm>
            <a:off x="457200" y="274638"/>
            <a:ext cx="7283152" cy="1143000"/>
          </a:xfrm>
          <a:prstGeom prst="rect">
            <a:avLst/>
          </a:prstGeom>
        </p:spPr>
        <p:txBody>
          <a:bodyPr/>
          <a:lstStyle>
            <a:lvl1pPr lvl="0">
              <a:defRPr baseline="0">
                <a:latin typeface="Times New Roman" panose="02020603050405020304" pitchFamily="18" charset="0"/>
              </a:defRPr>
            </a:lvl1pPr>
          </a:lstStyle>
          <a:p>
            <a:pPr lvl="0"/>
            <a:r>
              <a:rPr dirty="0"/>
              <a:t>Click to edit Master title style</a:t>
            </a:r>
          </a:p>
        </p:txBody>
      </p:sp>
      <p:sp>
        <p:nvSpPr>
          <p:cNvPr id="3" name="Text Placeholder 2"/>
          <p:cNvSpPr txBox="1">
            <a:spLocks noGrp="1"/>
          </p:cNvSpPr>
          <p:nvPr>
            <p:ph type="body" idx="1"/>
          </p:nvPr>
        </p:nvSpPr>
        <p:spPr>
          <a:xfrm>
            <a:off x="457200" y="1600200"/>
            <a:ext cx="7283152" cy="4925144"/>
          </a:xfrm>
          <a:prstGeom prst="rect">
            <a:avLst/>
          </a:prstGeom>
        </p:spPr>
        <p:txBody>
          <a:bodyPr/>
          <a:lstStyle>
            <a:lvl1pPr lvl="0">
              <a:defRPr/>
            </a:lvl1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45903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5" name="Footer Placeholder 4"/>
          <p:cNvSpPr>
            <a:spLocks noGrp="1"/>
          </p:cNvSpPr>
          <p:nvPr>
            <p:ph type="ftr" sz="quarter" idx="11"/>
          </p:nvPr>
        </p:nvSpPr>
        <p:spPr/>
        <p:txBody>
          <a:bodyPr/>
          <a:lstStyle/>
          <a:p>
            <a:endParaRPr lang="en-US">
              <a:solidFill>
                <a:srgbClr val="2F2B20">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3126988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5" name="Footer Placeholder 4"/>
          <p:cNvSpPr>
            <a:spLocks noGrp="1"/>
          </p:cNvSpPr>
          <p:nvPr>
            <p:ph type="ftr" sz="quarter" idx="11"/>
          </p:nvPr>
        </p:nvSpPr>
        <p:spPr/>
        <p:txBody>
          <a:bodyPr/>
          <a:lstStyle/>
          <a:p>
            <a:endParaRPr lang="en-US">
              <a:solidFill>
                <a:srgbClr val="2F2B20">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1991426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5" name="Footer Placeholder 4"/>
          <p:cNvSpPr>
            <a:spLocks noGrp="1"/>
          </p:cNvSpPr>
          <p:nvPr>
            <p:ph type="ftr" sz="quarter" idx="11"/>
          </p:nvPr>
        </p:nvSpPr>
        <p:spPr/>
        <p:txBody>
          <a:bodyPr/>
          <a:lstStyle/>
          <a:p>
            <a:endParaRPr lang="en-US">
              <a:solidFill>
                <a:srgbClr val="2F2B20">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3857611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6" name="Footer Placeholder 5"/>
          <p:cNvSpPr>
            <a:spLocks noGrp="1"/>
          </p:cNvSpPr>
          <p:nvPr>
            <p:ph type="ftr" sz="quarter" idx="11"/>
          </p:nvPr>
        </p:nvSpPr>
        <p:spPr/>
        <p:txBody>
          <a:bodyPr/>
          <a:lstStyle/>
          <a:p>
            <a:endParaRPr lang="en-US">
              <a:solidFill>
                <a:srgbClr val="2F2B20">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1461686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8" name="Footer Placeholder 7"/>
          <p:cNvSpPr>
            <a:spLocks noGrp="1"/>
          </p:cNvSpPr>
          <p:nvPr>
            <p:ph type="ftr" sz="quarter" idx="11"/>
          </p:nvPr>
        </p:nvSpPr>
        <p:spPr/>
        <p:txBody>
          <a:bodyPr/>
          <a:lstStyle/>
          <a:p>
            <a:endParaRPr lang="en-US">
              <a:solidFill>
                <a:srgbClr val="2F2B20">
                  <a:tint val="75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4212671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4" name="Footer Placeholder 3"/>
          <p:cNvSpPr>
            <a:spLocks noGrp="1"/>
          </p:cNvSpPr>
          <p:nvPr>
            <p:ph type="ftr" sz="quarter" idx="11"/>
          </p:nvPr>
        </p:nvSpPr>
        <p:spPr/>
        <p:txBody>
          <a:bodyPr/>
          <a:lstStyle/>
          <a:p>
            <a:endParaRPr lang="en-US">
              <a:solidFill>
                <a:srgbClr val="2F2B20">
                  <a:tint val="75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40549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3" name="Footer Placeholder 2"/>
          <p:cNvSpPr>
            <a:spLocks noGrp="1"/>
          </p:cNvSpPr>
          <p:nvPr>
            <p:ph type="ftr" sz="quarter" idx="11"/>
          </p:nvPr>
        </p:nvSpPr>
        <p:spPr/>
        <p:txBody>
          <a:bodyPr/>
          <a:lstStyle/>
          <a:p>
            <a:endParaRPr lang="en-US">
              <a:solidFill>
                <a:srgbClr val="2F2B20">
                  <a:tint val="75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403757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10/3/2023</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6" name="Footer Placeholder 5"/>
          <p:cNvSpPr>
            <a:spLocks noGrp="1"/>
          </p:cNvSpPr>
          <p:nvPr>
            <p:ph type="ftr" sz="quarter" idx="11"/>
          </p:nvPr>
        </p:nvSpPr>
        <p:spPr/>
        <p:txBody>
          <a:bodyPr/>
          <a:lstStyle/>
          <a:p>
            <a:endParaRPr lang="en-US">
              <a:solidFill>
                <a:srgbClr val="2F2B20">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121789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6" name="Footer Placeholder 5"/>
          <p:cNvSpPr>
            <a:spLocks noGrp="1"/>
          </p:cNvSpPr>
          <p:nvPr>
            <p:ph type="ftr" sz="quarter" idx="11"/>
          </p:nvPr>
        </p:nvSpPr>
        <p:spPr/>
        <p:txBody>
          <a:bodyPr/>
          <a:lstStyle/>
          <a:p>
            <a:endParaRPr lang="en-US">
              <a:solidFill>
                <a:srgbClr val="2F2B20">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1761842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5" name="Footer Placeholder 4"/>
          <p:cNvSpPr>
            <a:spLocks noGrp="1"/>
          </p:cNvSpPr>
          <p:nvPr>
            <p:ph type="ftr" sz="quarter" idx="11"/>
          </p:nvPr>
        </p:nvSpPr>
        <p:spPr/>
        <p:txBody>
          <a:bodyPr/>
          <a:lstStyle/>
          <a:p>
            <a:endParaRPr lang="en-US">
              <a:solidFill>
                <a:srgbClr val="2F2B20">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1975169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5" name="Footer Placeholder 4"/>
          <p:cNvSpPr>
            <a:spLocks noGrp="1"/>
          </p:cNvSpPr>
          <p:nvPr>
            <p:ph type="ftr" sz="quarter" idx="11"/>
          </p:nvPr>
        </p:nvSpPr>
        <p:spPr/>
        <p:txBody>
          <a:bodyPr/>
          <a:lstStyle/>
          <a:p>
            <a:endParaRPr lang="en-US">
              <a:solidFill>
                <a:srgbClr val="2F2B20">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762263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1" y="1178429"/>
            <a:ext cx="8368364"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smtClean="0"/>
              <a:t>CLICK TO EDITE SUBTITLE</a:t>
            </a:r>
          </a:p>
        </p:txBody>
      </p:sp>
      <p:sp>
        <p:nvSpPr>
          <p:cNvPr id="5" name="Title 2"/>
          <p:cNvSpPr>
            <a:spLocks noGrp="1"/>
          </p:cNvSpPr>
          <p:nvPr>
            <p:ph type="title"/>
          </p:nvPr>
        </p:nvSpPr>
        <p:spPr>
          <a:xfrm>
            <a:off x="381001" y="455086"/>
            <a:ext cx="8368364" cy="660511"/>
          </a:xfrm>
          <a:prstGeom prst="rect">
            <a:avLst/>
          </a:prstGeom>
        </p:spPr>
        <p:txBody>
          <a:bodyPr lIns="0" tIns="0" rIns="0" bIns="0" anchor="ctr"/>
          <a:lstStyle>
            <a:lvl1pPr algn="ctr">
              <a:defRPr sz="4267">
                <a:solidFill>
                  <a:schemeClr val="bg1">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42075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D8BD707-D9CF-40AE-B4C6-C98DA3205C09}" type="datetimeFigureOut">
              <a:rPr lang="en-US" smtClean="0"/>
              <a:pPr/>
              <a:t>10/3/2023</a:t>
            </a:fld>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D8BD707-D9CF-40AE-B4C6-C98DA3205C09}" type="datetimeFigureOut">
              <a:rPr lang="en-US" smtClean="0"/>
              <a:pPr/>
              <a:t>10/3/2023</a:t>
            </a:fld>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D8BD707-D9CF-40AE-B4C6-C98DA3205C09}" type="datetimeFigureOut">
              <a:rPr lang="en-US" smtClean="0"/>
              <a:pPr/>
              <a:t>10/3/2023</a:t>
            </a:fld>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D8BD707-D9CF-40AE-B4C6-C98DA3205C09}" type="datetimeFigureOut">
              <a:rPr lang="en-US" smtClean="0"/>
              <a:pPr/>
              <a:t>10/3/2023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wave">
          <a:fgClr>
            <a:srgbClr val="1E03BD"/>
          </a:fgClr>
          <a:bgClr>
            <a:srgbClr val="1E03BD"/>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srgbClr val="2F2B20">
                    <a:tint val="75000"/>
                  </a:srgbClr>
                </a:solidFill>
              </a:rPr>
              <a:pPr/>
              <a:t>10/3/2023</a:t>
            </a:fld>
            <a:endParaRPr lang="en-US">
              <a:solidFill>
                <a:srgbClr val="2F2B2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F2B2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srgbClr val="2F2B20">
                    <a:tint val="75000"/>
                  </a:srgbClr>
                </a:solidFill>
              </a:rPr>
              <a:pPr/>
              <a:t>‹#›</a:t>
            </a:fld>
            <a:endParaRPr lang="en-US">
              <a:solidFill>
                <a:srgbClr val="2F2B20">
                  <a:tint val="75000"/>
                </a:srgbClr>
              </a:solidFill>
            </a:endParaRPr>
          </a:p>
        </p:txBody>
      </p:sp>
    </p:spTree>
    <p:extLst>
      <p:ext uri="{BB962C8B-B14F-4D97-AF65-F5344CB8AC3E}">
        <p14:creationId xmlns:p14="http://schemas.microsoft.com/office/powerpoint/2010/main" val="5804643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fa-IR" dirty="0"/>
          </a:p>
        </p:txBody>
      </p:sp>
      <p:sp>
        <p:nvSpPr>
          <p:cNvPr id="3" name="Content Placeholder 2"/>
          <p:cNvSpPr>
            <a:spLocks noGrp="1"/>
          </p:cNvSpPr>
          <p:nvPr>
            <p:ph sz="quarter" idx="1"/>
          </p:nvPr>
        </p:nvSpPr>
        <p:spPr/>
        <p:txBody>
          <a:bodyPr/>
          <a:lstStyle/>
          <a:p>
            <a:endParaRPr lang="fa-IR"/>
          </a:p>
        </p:txBody>
      </p:sp>
      <p:pic>
        <p:nvPicPr>
          <p:cNvPr id="4" name="Picture 3"/>
          <p:cNvPicPr>
            <a:picLocks noChangeAspect="1"/>
          </p:cNvPicPr>
          <p:nvPr/>
        </p:nvPicPr>
        <p:blipFill rotWithShape="1">
          <a:blip r:embed="rId2"/>
          <a:srcRect t="6413" b="12430"/>
          <a:stretch/>
        </p:blipFill>
        <p:spPr>
          <a:xfrm>
            <a:off x="-457198" y="0"/>
            <a:ext cx="10210799" cy="6858000"/>
          </a:xfrm>
          <a:prstGeom prst="rect">
            <a:avLst/>
          </a:prstGeom>
        </p:spPr>
      </p:pic>
    </p:spTree>
    <p:extLst>
      <p:ext uri="{BB962C8B-B14F-4D97-AF65-F5344CB8AC3E}">
        <p14:creationId xmlns:p14="http://schemas.microsoft.com/office/powerpoint/2010/main" val="4163146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89635" y="1729854"/>
            <a:ext cx="7644765" cy="3140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endParaRPr lang="fa-IR" sz="1200" b="1" dirty="0">
              <a:solidFill>
                <a:srgbClr val="002060"/>
              </a:solidFill>
              <a:cs typeface="B Titr" pitchFamily="2" charset="-78"/>
            </a:endParaRPr>
          </a:p>
        </p:txBody>
      </p:sp>
      <p:grpSp>
        <p:nvGrpSpPr>
          <p:cNvPr id="13" name="Group 12"/>
          <p:cNvGrpSpPr/>
          <p:nvPr/>
        </p:nvGrpSpPr>
        <p:grpSpPr>
          <a:xfrm>
            <a:off x="1673960" y="617666"/>
            <a:ext cx="5943600" cy="5935533"/>
            <a:chOff x="935038" y="623888"/>
            <a:chExt cx="2268538" cy="2698750"/>
          </a:xfrm>
        </p:grpSpPr>
        <p:sp>
          <p:nvSpPr>
            <p:cNvPr id="14" name="Freeform 13"/>
            <p:cNvSpPr>
              <a:spLocks/>
            </p:cNvSpPr>
            <p:nvPr/>
          </p:nvSpPr>
          <p:spPr bwMode="auto">
            <a:xfrm>
              <a:off x="935038" y="717550"/>
              <a:ext cx="2268538" cy="1771650"/>
            </a:xfrm>
            <a:custGeom>
              <a:avLst/>
              <a:gdLst>
                <a:gd name="T0" fmla="*/ 1701 w 1852"/>
                <a:gd name="T1" fmla="*/ 1447 h 1447"/>
                <a:gd name="T2" fmla="*/ 152 w 1852"/>
                <a:gd name="T3" fmla="*/ 1447 h 1447"/>
                <a:gd name="T4" fmla="*/ 0 w 1852"/>
                <a:gd name="T5" fmla="*/ 1296 h 1447"/>
                <a:gd name="T6" fmla="*/ 0 w 1852"/>
                <a:gd name="T7" fmla="*/ 152 h 1447"/>
                <a:gd name="T8" fmla="*/ 152 w 1852"/>
                <a:gd name="T9" fmla="*/ 0 h 1447"/>
                <a:gd name="T10" fmla="*/ 1701 w 1852"/>
                <a:gd name="T11" fmla="*/ 0 h 1447"/>
                <a:gd name="T12" fmla="*/ 1852 w 1852"/>
                <a:gd name="T13" fmla="*/ 152 h 1447"/>
                <a:gd name="T14" fmla="*/ 1852 w 1852"/>
                <a:gd name="T15" fmla="*/ 1296 h 1447"/>
                <a:gd name="T16" fmla="*/ 1701 w 1852"/>
                <a:gd name="T17" fmla="*/ 1447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447">
                  <a:moveTo>
                    <a:pt x="1701" y="1447"/>
                  </a:moveTo>
                  <a:cubicBezTo>
                    <a:pt x="152" y="1447"/>
                    <a:pt x="152" y="1447"/>
                    <a:pt x="152" y="1447"/>
                  </a:cubicBezTo>
                  <a:cubicBezTo>
                    <a:pt x="68" y="1447"/>
                    <a:pt x="0" y="1379"/>
                    <a:pt x="0" y="1296"/>
                  </a:cubicBezTo>
                  <a:cubicBezTo>
                    <a:pt x="0" y="152"/>
                    <a:pt x="0" y="152"/>
                    <a:pt x="0" y="152"/>
                  </a:cubicBezTo>
                  <a:cubicBezTo>
                    <a:pt x="0" y="68"/>
                    <a:pt x="68" y="0"/>
                    <a:pt x="152" y="0"/>
                  </a:cubicBezTo>
                  <a:cubicBezTo>
                    <a:pt x="1701" y="0"/>
                    <a:pt x="1701" y="0"/>
                    <a:pt x="1701" y="0"/>
                  </a:cubicBezTo>
                  <a:cubicBezTo>
                    <a:pt x="1785" y="0"/>
                    <a:pt x="1852" y="68"/>
                    <a:pt x="1852" y="152"/>
                  </a:cubicBezTo>
                  <a:cubicBezTo>
                    <a:pt x="1852" y="1296"/>
                    <a:pt x="1852" y="1296"/>
                    <a:pt x="1852" y="1296"/>
                  </a:cubicBezTo>
                  <a:cubicBezTo>
                    <a:pt x="1852" y="1379"/>
                    <a:pt x="1785" y="1447"/>
                    <a:pt x="1701" y="144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5" name="Freeform 14"/>
            <p:cNvSpPr>
              <a:spLocks/>
            </p:cNvSpPr>
            <p:nvPr/>
          </p:nvSpPr>
          <p:spPr bwMode="auto">
            <a:xfrm>
              <a:off x="935038" y="1746251"/>
              <a:ext cx="2268538" cy="1576387"/>
            </a:xfrm>
            <a:custGeom>
              <a:avLst/>
              <a:gdLst>
                <a:gd name="T0" fmla="*/ 0 w 1852"/>
                <a:gd name="T1" fmla="*/ 0 h 1287"/>
                <a:gd name="T2" fmla="*/ 0 w 1852"/>
                <a:gd name="T3" fmla="*/ 1135 h 1287"/>
                <a:gd name="T4" fmla="*/ 152 w 1852"/>
                <a:gd name="T5" fmla="*/ 1287 h 1287"/>
                <a:gd name="T6" fmla="*/ 1701 w 1852"/>
                <a:gd name="T7" fmla="*/ 1287 h 1287"/>
                <a:gd name="T8" fmla="*/ 1852 w 1852"/>
                <a:gd name="T9" fmla="*/ 1135 h 1287"/>
                <a:gd name="T10" fmla="*/ 1852 w 1852"/>
                <a:gd name="T11" fmla="*/ 0 h 1287"/>
                <a:gd name="T12" fmla="*/ 0 w 1852"/>
                <a:gd name="T13" fmla="*/ 0 h 1287"/>
              </a:gdLst>
              <a:ahLst/>
              <a:cxnLst>
                <a:cxn ang="0">
                  <a:pos x="T0" y="T1"/>
                </a:cxn>
                <a:cxn ang="0">
                  <a:pos x="T2" y="T3"/>
                </a:cxn>
                <a:cxn ang="0">
                  <a:pos x="T4" y="T5"/>
                </a:cxn>
                <a:cxn ang="0">
                  <a:pos x="T6" y="T7"/>
                </a:cxn>
                <a:cxn ang="0">
                  <a:pos x="T8" y="T9"/>
                </a:cxn>
                <a:cxn ang="0">
                  <a:pos x="T10" y="T11"/>
                </a:cxn>
                <a:cxn ang="0">
                  <a:pos x="T12" y="T13"/>
                </a:cxn>
              </a:cxnLst>
              <a:rect l="0" t="0" r="r" b="b"/>
              <a:pathLst>
                <a:path w="1852" h="1287">
                  <a:moveTo>
                    <a:pt x="0" y="0"/>
                  </a:moveTo>
                  <a:cubicBezTo>
                    <a:pt x="0" y="1135"/>
                    <a:pt x="0" y="1135"/>
                    <a:pt x="0" y="1135"/>
                  </a:cubicBezTo>
                  <a:cubicBezTo>
                    <a:pt x="0" y="1219"/>
                    <a:pt x="68" y="1287"/>
                    <a:pt x="152" y="1287"/>
                  </a:cubicBezTo>
                  <a:cubicBezTo>
                    <a:pt x="1701" y="1287"/>
                    <a:pt x="1701" y="1287"/>
                    <a:pt x="1701" y="1287"/>
                  </a:cubicBezTo>
                  <a:cubicBezTo>
                    <a:pt x="1785" y="1287"/>
                    <a:pt x="1852" y="1219"/>
                    <a:pt x="1852" y="1135"/>
                  </a:cubicBezTo>
                  <a:cubicBezTo>
                    <a:pt x="1852" y="0"/>
                    <a:pt x="1852" y="0"/>
                    <a:pt x="1852" y="0"/>
                  </a:cubicBezTo>
                  <a:lnTo>
                    <a:pt x="0" y="0"/>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6" name="Freeform 15"/>
            <p:cNvSpPr>
              <a:spLocks/>
            </p:cNvSpPr>
            <p:nvPr/>
          </p:nvSpPr>
          <p:spPr bwMode="auto">
            <a:xfrm>
              <a:off x="1392238" y="717550"/>
              <a:ext cx="1406525" cy="928687"/>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7" name="Freeform 16"/>
            <p:cNvSpPr>
              <a:spLocks/>
            </p:cNvSpPr>
            <p:nvPr/>
          </p:nvSpPr>
          <p:spPr bwMode="auto">
            <a:xfrm>
              <a:off x="1392238" y="623888"/>
              <a:ext cx="1406525" cy="973137"/>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grpSp>
      <p:sp>
        <p:nvSpPr>
          <p:cNvPr id="11" name="Flowchart: Document 10"/>
          <p:cNvSpPr/>
          <p:nvPr/>
        </p:nvSpPr>
        <p:spPr>
          <a:xfrm>
            <a:off x="1673960" y="2871905"/>
            <a:ext cx="5943600" cy="4443295"/>
          </a:xfrm>
          <a:prstGeom prst="flowChart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r>
              <a:rPr lang="fa-IR" b="1" dirty="0">
                <a:solidFill>
                  <a:srgbClr val="002060"/>
                </a:solidFill>
                <a:cs typeface="B Titr" pitchFamily="2" charset="-78"/>
              </a:rPr>
              <a:t>امروز بیشترین تحرّک دشمنان ما علیه ما بیش از تحرّکات امنیّتی و اقتصادی، </a:t>
            </a:r>
            <a:r>
              <a:rPr lang="fa-IR" b="1" dirty="0">
                <a:solidFill>
                  <a:srgbClr val="FF0000"/>
                </a:solidFill>
                <a:cs typeface="B Titr" pitchFamily="2" charset="-78"/>
              </a:rPr>
              <a:t>تحرّکات تبلیغاتی </a:t>
            </a:r>
            <a:r>
              <a:rPr lang="fa-IR" b="1" dirty="0">
                <a:solidFill>
                  <a:srgbClr val="002060"/>
                </a:solidFill>
                <a:cs typeface="B Titr" pitchFamily="2" charset="-78"/>
              </a:rPr>
              <a:t>و </a:t>
            </a:r>
            <a:r>
              <a:rPr lang="fa-IR" b="1" dirty="0">
                <a:solidFill>
                  <a:srgbClr val="FF0000"/>
                </a:solidFill>
                <a:cs typeface="B Titr" pitchFamily="2" charset="-78"/>
              </a:rPr>
              <a:t>جنگ نرم </a:t>
            </a:r>
            <a:r>
              <a:rPr lang="fa-IR" b="1" dirty="0">
                <a:solidFill>
                  <a:srgbClr val="002060"/>
                </a:solidFill>
                <a:cs typeface="B Titr" pitchFamily="2" charset="-78"/>
              </a:rPr>
              <a:t>و </a:t>
            </a:r>
            <a:r>
              <a:rPr lang="fa-IR" b="1" dirty="0">
                <a:solidFill>
                  <a:srgbClr val="FF0000"/>
                </a:solidFill>
                <a:cs typeface="B Titr" pitchFamily="2" charset="-78"/>
              </a:rPr>
              <a:t>تبلیغات رسانه‌ای </a:t>
            </a:r>
            <a:r>
              <a:rPr lang="fa-IR" b="1" dirty="0">
                <a:solidFill>
                  <a:srgbClr val="002060"/>
                </a:solidFill>
                <a:cs typeface="B Titr" pitchFamily="2" charset="-78"/>
              </a:rPr>
              <a:t>است؛ برای اینکه بر افکار عمومی مردم مسلّط بشوند</a:t>
            </a:r>
            <a:r>
              <a:rPr lang="fa-IR" b="1" dirty="0" smtClean="0">
                <a:solidFill>
                  <a:srgbClr val="002060"/>
                </a:solidFill>
                <a:cs typeface="B Titr" pitchFamily="2" charset="-78"/>
              </a:rPr>
              <a:t>؛...</a:t>
            </a:r>
          </a:p>
          <a:p>
            <a:pPr algn="justLow" rtl="1">
              <a:lnSpc>
                <a:spcPct val="150000"/>
              </a:lnSpc>
            </a:pPr>
            <a:r>
              <a:rPr lang="fa-IR" b="1" dirty="0" smtClean="0">
                <a:solidFill>
                  <a:srgbClr val="002060"/>
                </a:solidFill>
                <a:cs typeface="B Titr" pitchFamily="2" charset="-78"/>
              </a:rPr>
              <a:t> </a:t>
            </a:r>
            <a:r>
              <a:rPr lang="fa-IR" b="1" dirty="0">
                <a:solidFill>
                  <a:srgbClr val="002060"/>
                </a:solidFill>
                <a:cs typeface="B Titr" pitchFamily="2" charset="-78"/>
              </a:rPr>
              <a:t>وقتی افکار عمومی یک ملّت در اختیار بیگانه قرار گرفت، </a:t>
            </a:r>
            <a:r>
              <a:rPr lang="fa-IR" b="1" dirty="0">
                <a:solidFill>
                  <a:srgbClr val="00B050"/>
                </a:solidFill>
                <a:cs typeface="B Titr" pitchFamily="2" charset="-78"/>
              </a:rPr>
              <a:t>حرکت</a:t>
            </a:r>
            <a:r>
              <a:rPr lang="fa-IR" b="1" dirty="0">
                <a:solidFill>
                  <a:srgbClr val="002060"/>
                </a:solidFill>
                <a:cs typeface="B Titr" pitchFamily="2" charset="-78"/>
              </a:rPr>
              <a:t> آن ملّت هم طبعاً طبق میل آن بیگانه پیش خواهد رفت</a:t>
            </a:r>
            <a:r>
              <a:rPr lang="fa-IR" b="1" dirty="0" smtClean="0">
                <a:solidFill>
                  <a:srgbClr val="002060"/>
                </a:solidFill>
                <a:cs typeface="B Titr" pitchFamily="2" charset="-78"/>
              </a:rPr>
              <a:t>.</a:t>
            </a:r>
          </a:p>
          <a:p>
            <a:pPr algn="justLow" rtl="1">
              <a:lnSpc>
                <a:spcPct val="150000"/>
              </a:lnSpc>
            </a:pPr>
            <a:endParaRPr lang="fa-IR" sz="1050" b="1" dirty="0">
              <a:solidFill>
                <a:srgbClr val="002060"/>
              </a:solidFill>
              <a:cs typeface="B Titr" pitchFamily="2" charset="-78"/>
            </a:endParaRPr>
          </a:p>
          <a:p>
            <a:pPr algn="r" rtl="1">
              <a:lnSpc>
                <a:spcPct val="150000"/>
              </a:lnSpc>
            </a:pPr>
            <a:r>
              <a:rPr lang="fa-IR" sz="1200" b="1" dirty="0">
                <a:solidFill>
                  <a:srgbClr val="002060"/>
                </a:solidFill>
                <a:cs typeface="B Titr" pitchFamily="2" charset="-78"/>
              </a:rPr>
              <a:t>حضرت آیت‌الله خامنه‌ای در بیانات روز تنفیذ سیزدهمین دوره ریاست جمهوری (۱۴۰۰/۵/۱۲)</a:t>
            </a:r>
          </a:p>
        </p:txBody>
      </p:sp>
      <p:sp>
        <p:nvSpPr>
          <p:cNvPr id="10" name="Rectangle 9"/>
          <p:cNvSpPr/>
          <p:nvPr/>
        </p:nvSpPr>
        <p:spPr>
          <a:xfrm>
            <a:off x="2810776" y="1013380"/>
            <a:ext cx="3892384" cy="1348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002060"/>
                </a:solidFill>
                <a:cs typeface="B Titr" pitchFamily="2" charset="-78"/>
              </a:rPr>
              <a:t>بیشترین تحرک دشمنان</a:t>
            </a:r>
            <a:endParaRPr lang="fa-IR" sz="3200" dirty="0">
              <a:solidFill>
                <a:srgbClr val="002060"/>
              </a:solidFill>
              <a:cs typeface="B Titr" pitchFamily="2" charset="-78"/>
            </a:endParaRPr>
          </a:p>
        </p:txBody>
      </p:sp>
    </p:spTree>
    <p:extLst>
      <p:ext uri="{BB962C8B-B14F-4D97-AF65-F5344CB8AC3E}">
        <p14:creationId xmlns:p14="http://schemas.microsoft.com/office/powerpoint/2010/main" val="151813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10200" y="990600"/>
            <a:ext cx="2590800" cy="762000"/>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fa-IR" sz="2400" dirty="0">
                <a:solidFill>
                  <a:schemeClr val="tx1"/>
                </a:solidFill>
                <a:cs typeface="B Titr" pitchFamily="2" charset="-78"/>
              </a:rPr>
              <a:t>اهداف جریان تحریف</a:t>
            </a:r>
          </a:p>
        </p:txBody>
      </p:sp>
      <p:sp>
        <p:nvSpPr>
          <p:cNvPr id="5" name="Bent-Up Arrow 4"/>
          <p:cNvSpPr/>
          <p:nvPr/>
        </p:nvSpPr>
        <p:spPr>
          <a:xfrm rot="16200000">
            <a:off x="4617244" y="672306"/>
            <a:ext cx="850900" cy="73183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p>
        </p:txBody>
      </p:sp>
      <p:sp>
        <p:nvSpPr>
          <p:cNvPr id="6" name="Bent-Up Arrow 5"/>
          <p:cNvSpPr/>
          <p:nvPr/>
        </p:nvSpPr>
        <p:spPr>
          <a:xfrm rot="5400000" flipV="1">
            <a:off x="4641056" y="1510507"/>
            <a:ext cx="849313"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p>
        </p:txBody>
      </p:sp>
      <p:sp>
        <p:nvSpPr>
          <p:cNvPr id="8" name="Rounded Rectangle 7"/>
          <p:cNvSpPr/>
          <p:nvPr/>
        </p:nvSpPr>
        <p:spPr>
          <a:xfrm>
            <a:off x="228600" y="381000"/>
            <a:ext cx="4448175" cy="7620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fa-IR" sz="2400" dirty="0">
                <a:solidFill>
                  <a:schemeClr val="tx1"/>
                </a:solidFill>
                <a:cs typeface="B Titr" pitchFamily="2" charset="-78"/>
              </a:rPr>
              <a:t>از بین بردن نشاط،امید و روحیه مردم</a:t>
            </a:r>
          </a:p>
        </p:txBody>
      </p:sp>
      <p:sp>
        <p:nvSpPr>
          <p:cNvPr id="9" name="Rounded Rectangle 8"/>
          <p:cNvSpPr/>
          <p:nvPr/>
        </p:nvSpPr>
        <p:spPr>
          <a:xfrm>
            <a:off x="274638" y="1752600"/>
            <a:ext cx="4448175" cy="7620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fa-IR" sz="2400" dirty="0">
                <a:solidFill>
                  <a:schemeClr val="tx1"/>
                </a:solidFill>
                <a:cs typeface="B Titr" pitchFamily="2" charset="-78"/>
              </a:rPr>
              <a:t>آدرس غلط دادن</a:t>
            </a:r>
          </a:p>
        </p:txBody>
      </p:sp>
      <p:sp>
        <p:nvSpPr>
          <p:cNvPr id="10" name="Right Arrow 9"/>
          <p:cNvSpPr/>
          <p:nvPr/>
        </p:nvSpPr>
        <p:spPr>
          <a:xfrm flipH="1">
            <a:off x="5330825" y="4298950"/>
            <a:ext cx="1150938" cy="533400"/>
          </a:xfrm>
          <a:prstGeom prst="rightArrow">
            <a:avLst/>
          </a:prstGeom>
        </p:spPr>
        <p:style>
          <a:lnRef idx="3">
            <a:schemeClr val="lt1"/>
          </a:lnRef>
          <a:fillRef idx="1">
            <a:schemeClr val="dk1"/>
          </a:fillRef>
          <a:effectRef idx="1">
            <a:schemeClr val="dk1"/>
          </a:effectRef>
          <a:fontRef idx="minor">
            <a:schemeClr val="lt1"/>
          </a:fontRef>
        </p:style>
        <p:txBody>
          <a:bodyPr rtlCol="1" anchor="ctr"/>
          <a:lstStyle/>
          <a:p>
            <a:pPr algn="ctr">
              <a:defRPr/>
            </a:pPr>
            <a:endParaRPr lang="fa-IR"/>
          </a:p>
        </p:txBody>
      </p:sp>
      <p:sp>
        <p:nvSpPr>
          <p:cNvPr id="11" name="Oval 10"/>
          <p:cNvSpPr/>
          <p:nvPr/>
        </p:nvSpPr>
        <p:spPr>
          <a:xfrm>
            <a:off x="6553200" y="3806536"/>
            <a:ext cx="1632857" cy="160020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fa-I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روایت</a:t>
            </a:r>
          </a:p>
        </p:txBody>
      </p:sp>
      <p:sp>
        <p:nvSpPr>
          <p:cNvPr id="12" name="Right Arrow 11"/>
          <p:cNvSpPr/>
          <p:nvPr/>
        </p:nvSpPr>
        <p:spPr>
          <a:xfrm flipH="1">
            <a:off x="2446338" y="4370388"/>
            <a:ext cx="1150937" cy="533400"/>
          </a:xfrm>
          <a:prstGeom prst="rightArrow">
            <a:avLst/>
          </a:prstGeom>
        </p:spPr>
        <p:style>
          <a:lnRef idx="3">
            <a:schemeClr val="lt1"/>
          </a:lnRef>
          <a:fillRef idx="1">
            <a:schemeClr val="dk1"/>
          </a:fillRef>
          <a:effectRef idx="1">
            <a:schemeClr val="dk1"/>
          </a:effectRef>
          <a:fontRef idx="minor">
            <a:schemeClr val="lt1"/>
          </a:fontRef>
        </p:style>
        <p:txBody>
          <a:bodyPr rtlCol="1" anchor="ctr"/>
          <a:lstStyle/>
          <a:p>
            <a:pPr algn="ctr">
              <a:defRPr/>
            </a:pPr>
            <a:endParaRPr lang="fa-IR"/>
          </a:p>
        </p:txBody>
      </p:sp>
      <p:sp>
        <p:nvSpPr>
          <p:cNvPr id="13" name="Oval 12"/>
          <p:cNvSpPr/>
          <p:nvPr/>
        </p:nvSpPr>
        <p:spPr>
          <a:xfrm>
            <a:off x="3668545" y="3806536"/>
            <a:ext cx="1632857" cy="160020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fa-I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شناخت</a:t>
            </a:r>
          </a:p>
        </p:txBody>
      </p:sp>
      <p:sp>
        <p:nvSpPr>
          <p:cNvPr id="14" name="Oval 13"/>
          <p:cNvSpPr/>
          <p:nvPr/>
        </p:nvSpPr>
        <p:spPr>
          <a:xfrm>
            <a:off x="799239" y="3837709"/>
            <a:ext cx="1632857" cy="160020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fa-I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اراده</a:t>
            </a:r>
          </a:p>
        </p:txBody>
      </p:sp>
      <p:sp>
        <p:nvSpPr>
          <p:cNvPr id="15" name="Rounded Rectangle 14"/>
          <p:cNvSpPr/>
          <p:nvPr/>
        </p:nvSpPr>
        <p:spPr>
          <a:xfrm>
            <a:off x="6553200" y="5530850"/>
            <a:ext cx="1919288" cy="5334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r>
              <a:rPr lang="fa-IR" sz="2000" dirty="0">
                <a:solidFill>
                  <a:schemeClr val="tx1"/>
                </a:solidFill>
                <a:cs typeface="B Titr" pitchFamily="2" charset="-78"/>
              </a:rPr>
              <a:t>تحریف روایت</a:t>
            </a:r>
          </a:p>
        </p:txBody>
      </p:sp>
      <p:sp>
        <p:nvSpPr>
          <p:cNvPr id="16" name="Rounded Rectangle 15"/>
          <p:cNvSpPr/>
          <p:nvPr/>
        </p:nvSpPr>
        <p:spPr>
          <a:xfrm>
            <a:off x="3633788" y="5530850"/>
            <a:ext cx="1919287" cy="5334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r>
              <a:rPr lang="fa-IR" sz="2000" dirty="0">
                <a:solidFill>
                  <a:schemeClr val="tx1"/>
                </a:solidFill>
                <a:cs typeface="B Titr" pitchFamily="2" charset="-78"/>
              </a:rPr>
              <a:t>شناخت غلط</a:t>
            </a:r>
          </a:p>
        </p:txBody>
      </p:sp>
      <p:sp>
        <p:nvSpPr>
          <p:cNvPr id="17" name="Rounded Rectangle 16"/>
          <p:cNvSpPr/>
          <p:nvPr/>
        </p:nvSpPr>
        <p:spPr>
          <a:xfrm>
            <a:off x="788988" y="5530850"/>
            <a:ext cx="1919287" cy="5334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r>
              <a:rPr lang="fa-IR" sz="2000" dirty="0">
                <a:solidFill>
                  <a:schemeClr val="tx1"/>
                </a:solidFill>
                <a:cs typeface="B Titr" pitchFamily="2" charset="-78"/>
              </a:rPr>
              <a:t>اراده منحرف</a:t>
            </a:r>
          </a:p>
        </p:txBody>
      </p:sp>
    </p:spTree>
    <p:extLst>
      <p:ext uri="{BB962C8B-B14F-4D97-AF65-F5344CB8AC3E}">
        <p14:creationId xmlns:p14="http://schemas.microsoft.com/office/powerpoint/2010/main" val="3638297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فیلم پاراسایت (Parasite 2019) | دانلود و تماشای آنلاین با بالاترین کیفیت  HD | فیلیمو"/>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07625"/>
            <a:ext cx="208597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تیوال فیلم کفرناحوم"/>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644" y="3284220"/>
            <a:ext cx="2110931" cy="3015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معرفی و بررسی فیلم سالی (Sully) با بازی تام هنکس - ویرگول"/>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 y="204787"/>
            <a:ext cx="4699444" cy="29336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آوارگانی در پی سرزمین اجدادی | نقد فیلم سرزمین بی‌خانمان‌ها 2021 Nomadland  - ویرگو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242" y="3505200"/>
            <a:ext cx="2286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548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auto">
          <a:xfrm>
            <a:off x="6934200" y="801346"/>
            <a:ext cx="2047435" cy="1103656"/>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5" name="Freeform 4"/>
          <p:cNvSpPr>
            <a:spLocks/>
          </p:cNvSpPr>
          <p:nvPr/>
        </p:nvSpPr>
        <p:spPr bwMode="auto">
          <a:xfrm>
            <a:off x="6934200" y="572309"/>
            <a:ext cx="2047435" cy="1200315"/>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6" name="Rounded Rectangle 5"/>
          <p:cNvSpPr/>
          <p:nvPr/>
        </p:nvSpPr>
        <p:spPr>
          <a:xfrm>
            <a:off x="6934200" y="572309"/>
            <a:ext cx="2047435" cy="1008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rgbClr val="2F2B20"/>
                </a:solidFill>
                <a:cs typeface="B Titr" pitchFamily="2" charset="-78"/>
              </a:rPr>
              <a:t>مهم ترین عرصه جنگ</a:t>
            </a:r>
            <a:endParaRPr lang="fa-IR" b="1" dirty="0">
              <a:solidFill>
                <a:srgbClr val="2F2B20"/>
              </a:solidFill>
              <a:cs typeface="B Titr" pitchFamily="2" charset="-78"/>
            </a:endParaRPr>
          </a:p>
        </p:txBody>
      </p:sp>
      <p:sp>
        <p:nvSpPr>
          <p:cNvPr id="7" name="Freeform 6"/>
          <p:cNvSpPr>
            <a:spLocks/>
          </p:cNvSpPr>
          <p:nvPr/>
        </p:nvSpPr>
        <p:spPr bwMode="auto">
          <a:xfrm>
            <a:off x="4800600" y="801345"/>
            <a:ext cx="2047435" cy="1103656"/>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8" name="Freeform 7"/>
          <p:cNvSpPr>
            <a:spLocks/>
          </p:cNvSpPr>
          <p:nvPr/>
        </p:nvSpPr>
        <p:spPr bwMode="auto">
          <a:xfrm>
            <a:off x="4805855" y="572308"/>
            <a:ext cx="2047435" cy="1200315"/>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9" name="Rounded Rectangle 8"/>
          <p:cNvSpPr/>
          <p:nvPr/>
        </p:nvSpPr>
        <p:spPr>
          <a:xfrm>
            <a:off x="4800600" y="572308"/>
            <a:ext cx="2047435" cy="1008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rgbClr val="2F2B20"/>
                </a:solidFill>
                <a:cs typeface="B Titr" pitchFamily="2" charset="-78"/>
              </a:rPr>
              <a:t>بیشترین تحرک دشمنان</a:t>
            </a:r>
            <a:endParaRPr lang="fa-IR" sz="1600" b="1" dirty="0">
              <a:solidFill>
                <a:srgbClr val="2F2B20"/>
              </a:solidFill>
              <a:cs typeface="B Titr" pitchFamily="2" charset="-78"/>
            </a:endParaRPr>
          </a:p>
        </p:txBody>
      </p:sp>
      <p:sp>
        <p:nvSpPr>
          <p:cNvPr id="13" name="Freeform 12"/>
          <p:cNvSpPr>
            <a:spLocks/>
          </p:cNvSpPr>
          <p:nvPr/>
        </p:nvSpPr>
        <p:spPr bwMode="auto">
          <a:xfrm>
            <a:off x="2590800" y="801344"/>
            <a:ext cx="2047435" cy="1103656"/>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4" name="Freeform 13"/>
          <p:cNvSpPr>
            <a:spLocks/>
          </p:cNvSpPr>
          <p:nvPr/>
        </p:nvSpPr>
        <p:spPr bwMode="auto">
          <a:xfrm>
            <a:off x="2590800" y="572307"/>
            <a:ext cx="2047435" cy="1200315"/>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5" name="Rounded Rectangle 14"/>
          <p:cNvSpPr/>
          <p:nvPr/>
        </p:nvSpPr>
        <p:spPr>
          <a:xfrm>
            <a:off x="2590800" y="572307"/>
            <a:ext cx="2047435" cy="1008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rgbClr val="2F2B20"/>
                </a:solidFill>
                <a:cs typeface="B Titr" pitchFamily="2" charset="-78"/>
              </a:rPr>
              <a:t>پایه تحریم</a:t>
            </a:r>
            <a:endParaRPr lang="fa-IR" sz="2000" b="1" dirty="0">
              <a:solidFill>
                <a:srgbClr val="2F2B20"/>
              </a:solidFill>
              <a:cs typeface="B Titr" pitchFamily="2" charset="-78"/>
            </a:endParaRPr>
          </a:p>
        </p:txBody>
      </p:sp>
      <p:sp>
        <p:nvSpPr>
          <p:cNvPr id="19" name="Freeform 18"/>
          <p:cNvSpPr>
            <a:spLocks/>
          </p:cNvSpPr>
          <p:nvPr/>
        </p:nvSpPr>
        <p:spPr bwMode="auto">
          <a:xfrm>
            <a:off x="381000" y="801343"/>
            <a:ext cx="2047435" cy="1103656"/>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20" name="Freeform 19"/>
          <p:cNvSpPr>
            <a:spLocks/>
          </p:cNvSpPr>
          <p:nvPr/>
        </p:nvSpPr>
        <p:spPr bwMode="auto">
          <a:xfrm>
            <a:off x="381000" y="572306"/>
            <a:ext cx="2047435" cy="1200315"/>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21" name="Rounded Rectangle 20"/>
          <p:cNvSpPr/>
          <p:nvPr/>
        </p:nvSpPr>
        <p:spPr>
          <a:xfrm>
            <a:off x="381000" y="572306"/>
            <a:ext cx="2047435" cy="1008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a:solidFill>
                  <a:srgbClr val="2F2B20"/>
                </a:solidFill>
                <a:cs typeface="B Titr" pitchFamily="2" charset="-78"/>
              </a:rPr>
              <a:t>نخستین و ریشه ای ترین جهاد</a:t>
            </a:r>
          </a:p>
        </p:txBody>
      </p:sp>
      <p:sp>
        <p:nvSpPr>
          <p:cNvPr id="22" name="Rounded Rectangle 21"/>
          <p:cNvSpPr/>
          <p:nvPr/>
        </p:nvSpPr>
        <p:spPr>
          <a:xfrm>
            <a:off x="2426080" y="1980598"/>
            <a:ext cx="4734365" cy="100045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solidFill>
                  <a:srgbClr val="2F2B20"/>
                </a:solidFill>
                <a:cs typeface="B Titr" pitchFamily="2" charset="-78"/>
              </a:rPr>
              <a:t>جنگ ادراکی، تصویرسازی و تبلیغاتی</a:t>
            </a:r>
            <a:endParaRPr lang="en-US" sz="2400" dirty="0">
              <a:solidFill>
                <a:srgbClr val="2F2B20"/>
              </a:solidFill>
              <a:cs typeface="B Titr" pitchFamily="2" charset="-78"/>
            </a:endParaRPr>
          </a:p>
        </p:txBody>
      </p:sp>
      <p:sp>
        <p:nvSpPr>
          <p:cNvPr id="23" name="Freeform 22"/>
          <p:cNvSpPr>
            <a:spLocks/>
          </p:cNvSpPr>
          <p:nvPr/>
        </p:nvSpPr>
        <p:spPr bwMode="auto">
          <a:xfrm>
            <a:off x="4392920" y="3578758"/>
            <a:ext cx="689120" cy="1252446"/>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24" name="Freeform 23"/>
          <p:cNvSpPr>
            <a:spLocks/>
          </p:cNvSpPr>
          <p:nvPr/>
        </p:nvSpPr>
        <p:spPr bwMode="auto">
          <a:xfrm>
            <a:off x="4386765" y="3105480"/>
            <a:ext cx="695275" cy="1121196"/>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25" name="Rounded Rectangle 24"/>
          <p:cNvSpPr/>
          <p:nvPr/>
        </p:nvSpPr>
        <p:spPr>
          <a:xfrm>
            <a:off x="4343400" y="3257157"/>
            <a:ext cx="662440" cy="11440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b="1" dirty="0">
              <a:solidFill>
                <a:srgbClr val="2F2B20"/>
              </a:solidFill>
              <a:cs typeface="B Titr" pitchFamily="2" charset="-78"/>
            </a:endParaRPr>
          </a:p>
        </p:txBody>
      </p:sp>
      <p:sp>
        <p:nvSpPr>
          <p:cNvPr id="26" name="Rounded Rectangle 25"/>
          <p:cNvSpPr/>
          <p:nvPr/>
        </p:nvSpPr>
        <p:spPr>
          <a:xfrm>
            <a:off x="4957982" y="4831328"/>
            <a:ext cx="4048858" cy="6551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rgbClr val="002060"/>
                </a:solidFill>
                <a:cs typeface="B Titr" pitchFamily="2" charset="-78"/>
              </a:rPr>
              <a:t>ایجاد اختلال و مانع در </a:t>
            </a:r>
            <a:r>
              <a:rPr lang="fa-IR" dirty="0" smtClean="0">
                <a:solidFill>
                  <a:srgbClr val="FF0000"/>
                </a:solidFill>
                <a:cs typeface="B Titr" pitchFamily="2" charset="-78"/>
              </a:rPr>
              <a:t>حرکت</a:t>
            </a:r>
            <a:r>
              <a:rPr lang="fa-IR" dirty="0" smtClean="0">
                <a:solidFill>
                  <a:srgbClr val="002060"/>
                </a:solidFill>
                <a:cs typeface="B Titr" pitchFamily="2" charset="-78"/>
              </a:rPr>
              <a:t> مردم به سمت آرمان های انقلاب اسلامی</a:t>
            </a:r>
            <a:endParaRPr lang="en-US" dirty="0">
              <a:solidFill>
                <a:srgbClr val="002060"/>
              </a:solidFill>
              <a:cs typeface="B Titr" pitchFamily="2" charset="-78"/>
            </a:endParaRPr>
          </a:p>
        </p:txBody>
      </p:sp>
      <p:sp>
        <p:nvSpPr>
          <p:cNvPr id="28" name="Rounded Rectangle 27"/>
          <p:cNvSpPr/>
          <p:nvPr/>
        </p:nvSpPr>
        <p:spPr>
          <a:xfrm>
            <a:off x="58897" y="4831328"/>
            <a:ext cx="4334023" cy="6551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dirty="0" smtClean="0">
                <a:solidFill>
                  <a:srgbClr val="002060"/>
                </a:solidFill>
                <a:cs typeface="B Titr" pitchFamily="2" charset="-78"/>
              </a:rPr>
              <a:t>دانستن توانمندی ها مانع </a:t>
            </a:r>
            <a:r>
              <a:rPr lang="fa-IR" dirty="0" smtClean="0">
                <a:solidFill>
                  <a:srgbClr val="FF0000"/>
                </a:solidFill>
                <a:cs typeface="B Titr" pitchFamily="2" charset="-78"/>
              </a:rPr>
              <a:t>سلطه</a:t>
            </a:r>
            <a:endParaRPr lang="en-US" dirty="0">
              <a:solidFill>
                <a:srgbClr val="FF0000"/>
              </a:solidFill>
              <a:cs typeface="B Titr" pitchFamily="2" charset="-78"/>
            </a:endParaRPr>
          </a:p>
        </p:txBody>
      </p:sp>
      <p:sp>
        <p:nvSpPr>
          <p:cNvPr id="29" name="Rounded Rectangle 28"/>
          <p:cNvSpPr/>
          <p:nvPr/>
        </p:nvSpPr>
        <p:spPr>
          <a:xfrm>
            <a:off x="4707000" y="5684768"/>
            <a:ext cx="4334023" cy="6551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dirty="0" smtClean="0">
                <a:solidFill>
                  <a:srgbClr val="002060"/>
                </a:solidFill>
                <a:cs typeface="B Titr" pitchFamily="2" charset="-78"/>
              </a:rPr>
              <a:t>تاریخ استعمار و  تحقیر ملت ها</a:t>
            </a:r>
            <a:endParaRPr lang="en-US" dirty="0">
              <a:solidFill>
                <a:srgbClr val="FF0000"/>
              </a:solidFill>
              <a:cs typeface="B Titr" pitchFamily="2" charset="-78"/>
            </a:endParaRPr>
          </a:p>
        </p:txBody>
      </p:sp>
      <p:sp>
        <p:nvSpPr>
          <p:cNvPr id="30" name="Rounded Rectangle 29"/>
          <p:cNvSpPr/>
          <p:nvPr/>
        </p:nvSpPr>
        <p:spPr>
          <a:xfrm>
            <a:off x="58897" y="5791200"/>
            <a:ext cx="4334023" cy="65519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dirty="0" smtClean="0">
                <a:solidFill>
                  <a:srgbClr val="002060"/>
                </a:solidFill>
                <a:cs typeface="B Titr" pitchFamily="2" charset="-78"/>
              </a:rPr>
              <a:t>دلسوزان بدانند:مردم ناامید بر مشکلات هم غلبه نمی کنند.</a:t>
            </a:r>
            <a:endParaRPr lang="en-US" dirty="0">
              <a:solidFill>
                <a:srgbClr val="FF0000"/>
              </a:solidFill>
              <a:cs typeface="B Titr" pitchFamily="2" charset="-78"/>
            </a:endParaRPr>
          </a:p>
        </p:txBody>
      </p:sp>
    </p:spTree>
    <p:extLst>
      <p:ext uri="{BB962C8B-B14F-4D97-AF65-F5344CB8AC3E}">
        <p14:creationId xmlns:p14="http://schemas.microsoft.com/office/powerpoint/2010/main" val="32716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accel="20000" decel="8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accel="20000" decel="8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accel="20000" decel="8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accel="20000" decel="8000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91000"/>
            <a:ext cx="7467600" cy="1143000"/>
          </a:xfrm>
        </p:spPr>
        <p:txBody>
          <a:bodyPr>
            <a:noAutofit/>
          </a:bodyPr>
          <a:lstStyle/>
          <a:p>
            <a:pPr algn="ctr"/>
            <a:r>
              <a:rPr lang="fa-IR" sz="4400" dirty="0" smtClean="0">
                <a:solidFill>
                  <a:schemeClr val="tx1"/>
                </a:solidFill>
                <a:cs typeface="B Jadid" pitchFamily="2" charset="-78"/>
              </a:rPr>
              <a:t>چرایی؟</a:t>
            </a:r>
            <a:r>
              <a:rPr lang="fa-IR" sz="5400" dirty="0" smtClean="0">
                <a:solidFill>
                  <a:schemeClr val="tx1"/>
                </a:solidFill>
                <a:cs typeface="B Jadid" pitchFamily="2" charset="-78"/>
              </a:rPr>
              <a:t/>
            </a:r>
            <a:br>
              <a:rPr lang="fa-IR" sz="5400" dirty="0" smtClean="0">
                <a:solidFill>
                  <a:schemeClr val="tx1"/>
                </a:solidFill>
                <a:cs typeface="B Jadid" pitchFamily="2" charset="-78"/>
              </a:rPr>
            </a:br>
            <a:r>
              <a:rPr lang="fa-IR" sz="9600" dirty="0" smtClean="0">
                <a:solidFill>
                  <a:srgbClr val="FF0000"/>
                </a:solidFill>
                <a:cs typeface="B Jadid" pitchFamily="2" charset="-78"/>
              </a:rPr>
              <a:t>چیستی؟</a:t>
            </a:r>
            <a:r>
              <a:rPr lang="fa-IR" sz="5400" dirty="0" smtClean="0">
                <a:solidFill>
                  <a:schemeClr val="tx1"/>
                </a:solidFill>
                <a:cs typeface="B Jadid" pitchFamily="2" charset="-78"/>
              </a:rPr>
              <a:t/>
            </a:r>
            <a:br>
              <a:rPr lang="fa-IR" sz="5400" dirty="0" smtClean="0">
                <a:solidFill>
                  <a:schemeClr val="tx1"/>
                </a:solidFill>
                <a:cs typeface="B Jadid" pitchFamily="2" charset="-78"/>
              </a:rPr>
            </a:br>
            <a:r>
              <a:rPr lang="fa-IR" sz="4400" dirty="0" smtClean="0">
                <a:solidFill>
                  <a:schemeClr val="tx1"/>
                </a:solidFill>
                <a:cs typeface="B Jadid" pitchFamily="2" charset="-78"/>
              </a:rPr>
              <a:t>چگونگی؟</a:t>
            </a:r>
            <a:br>
              <a:rPr lang="fa-IR" sz="4400" dirty="0" smtClean="0">
                <a:solidFill>
                  <a:schemeClr val="tx1"/>
                </a:solidFill>
                <a:cs typeface="B Jadid" pitchFamily="2" charset="-78"/>
              </a:rPr>
            </a:br>
            <a:r>
              <a:rPr lang="fa-IR" sz="4400" dirty="0" smtClean="0">
                <a:solidFill>
                  <a:schemeClr val="tx1"/>
                </a:solidFill>
                <a:cs typeface="B Jadid" pitchFamily="2" charset="-78"/>
              </a:rPr>
              <a:t>به چه کسی؟</a:t>
            </a:r>
            <a:endParaRPr lang="fa-IR" sz="4400" dirty="0">
              <a:solidFill>
                <a:schemeClr val="tx1"/>
              </a:solidFill>
              <a:cs typeface="B Jadid" pitchFamily="2" charset="-78"/>
            </a:endParaRPr>
          </a:p>
        </p:txBody>
      </p:sp>
      <p:sp>
        <p:nvSpPr>
          <p:cNvPr id="4" name="Rectangle 3"/>
          <p:cNvSpPr/>
          <p:nvPr/>
        </p:nvSpPr>
        <p:spPr>
          <a:xfrm>
            <a:off x="2133600" y="304800"/>
            <a:ext cx="4572000" cy="523220"/>
          </a:xfrm>
          <a:prstGeom prst="rect">
            <a:avLst/>
          </a:prstGeom>
        </p:spPr>
        <p:txBody>
          <a:bodyPr>
            <a:spAutoFit/>
          </a:bodyPr>
          <a:lstStyle/>
          <a:p>
            <a:pPr algn="ctr"/>
            <a:r>
              <a:rPr lang="fa-IR" sz="2800" dirty="0" smtClean="0">
                <a:cs typeface="B Jadid" pitchFamily="2" charset="-78"/>
              </a:rPr>
              <a:t>جهاد تبیین</a:t>
            </a:r>
            <a:endParaRPr lang="fa-IR" sz="2800" dirty="0"/>
          </a:p>
        </p:txBody>
      </p:sp>
    </p:spTree>
    <p:extLst>
      <p:ext uri="{BB962C8B-B14F-4D97-AF65-F5344CB8AC3E}">
        <p14:creationId xmlns:p14="http://schemas.microsoft.com/office/powerpoint/2010/main" val="3660170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020762"/>
          </a:xfrm>
        </p:spPr>
        <p:txBody>
          <a:bodyPr>
            <a:normAutofit/>
          </a:bodyPr>
          <a:lstStyle/>
          <a:p>
            <a:pPr algn="ctr"/>
            <a:r>
              <a:rPr lang="fa-IR" sz="3200" dirty="0" smtClean="0">
                <a:solidFill>
                  <a:srgbClr val="002060"/>
                </a:solidFill>
                <a:cs typeface="B Titr" pitchFamily="2" charset="-78"/>
              </a:rPr>
              <a:t>3 تصویر مهم در جنگ تبلیغاتی</a:t>
            </a:r>
            <a:endParaRPr lang="fa-IR" sz="3200" dirty="0">
              <a:solidFill>
                <a:srgbClr val="002060"/>
              </a:solidFill>
              <a:cs typeface="B Titr" pitchFamily="2" charset="-78"/>
            </a:endParaRPr>
          </a:p>
        </p:txBody>
      </p:sp>
      <p:sp>
        <p:nvSpPr>
          <p:cNvPr id="3" name="Text Placeholder 2"/>
          <p:cNvSpPr>
            <a:spLocks noGrp="1"/>
          </p:cNvSpPr>
          <p:nvPr>
            <p:ph type="body" idx="1"/>
          </p:nvPr>
        </p:nvSpPr>
        <p:spPr/>
        <p:txBody>
          <a:bodyPr>
            <a:normAutofit/>
          </a:bodyPr>
          <a:lstStyle/>
          <a:p>
            <a:pPr>
              <a:lnSpc>
                <a:spcPct val="200000"/>
              </a:lnSpc>
            </a:pPr>
            <a:r>
              <a:rPr lang="fa-IR" sz="4000" dirty="0" smtClean="0">
                <a:cs typeface="B Titr" pitchFamily="2" charset="-78"/>
              </a:rPr>
              <a:t>تصویر از پهلوی</a:t>
            </a:r>
          </a:p>
          <a:p>
            <a:pPr>
              <a:lnSpc>
                <a:spcPct val="200000"/>
              </a:lnSpc>
            </a:pPr>
            <a:r>
              <a:rPr lang="fa-IR" sz="4000" dirty="0" smtClean="0">
                <a:cs typeface="B Titr" pitchFamily="2" charset="-78"/>
              </a:rPr>
              <a:t>تصویر از جمهوری اسلامی</a:t>
            </a:r>
          </a:p>
          <a:p>
            <a:pPr>
              <a:lnSpc>
                <a:spcPct val="200000"/>
              </a:lnSpc>
            </a:pPr>
            <a:r>
              <a:rPr lang="fa-IR" sz="4000" dirty="0" smtClean="0">
                <a:cs typeface="B Titr" pitchFamily="2" charset="-78"/>
              </a:rPr>
              <a:t>تصویر از غرب</a:t>
            </a:r>
            <a:endParaRPr lang="fa-IR" sz="4000" dirty="0">
              <a:cs typeface="B Titr" pitchFamily="2" charset="-78"/>
            </a:endParaRPr>
          </a:p>
        </p:txBody>
      </p:sp>
    </p:spTree>
    <p:extLst>
      <p:ext uri="{BB962C8B-B14F-4D97-AF65-F5344CB8AC3E}">
        <p14:creationId xmlns:p14="http://schemas.microsoft.com/office/powerpoint/2010/main" val="3215573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ext Placeholder 2"/>
          <p:cNvSpPr>
            <a:spLocks noGrp="1"/>
          </p:cNvSpPr>
          <p:nvPr>
            <p:ph type="body" idx="1"/>
          </p:nvPr>
        </p:nvSpPr>
        <p:spPr/>
        <p:txBody>
          <a:bodyPr/>
          <a:lstStyle/>
          <a:p>
            <a:endParaRPr lang="fa-IR"/>
          </a:p>
        </p:txBody>
      </p:sp>
      <p:pic>
        <p:nvPicPr>
          <p:cNvPr id="4" name="Picture 3" descr="ایران 20 | سخنران | وبگاه جامع محتوایی هیأت"/>
          <p:cNvPicPr/>
          <p:nvPr/>
        </p:nvPicPr>
        <p:blipFill rotWithShape="1">
          <a:blip r:embed="rId2">
            <a:extLst>
              <a:ext uri="{28A0092B-C50C-407E-A947-70E740481C1C}">
                <a14:useLocalDpi xmlns:a14="http://schemas.microsoft.com/office/drawing/2010/main" val="0"/>
              </a:ext>
            </a:extLst>
          </a:blip>
          <a:srcRect l="4009" t="3046" r="2361" b="5696"/>
          <a:stretch/>
        </p:blipFill>
        <p:spPr bwMode="auto">
          <a:xfrm>
            <a:off x="5231765" y="561657"/>
            <a:ext cx="2157095" cy="14001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8268" t="18894" r="12165" b="15919"/>
          <a:stretch/>
        </p:blipFill>
        <p:spPr bwMode="auto">
          <a:xfrm>
            <a:off x="5280660" y="2677795"/>
            <a:ext cx="2162175" cy="140462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5" descr="G:\ریخته در دسکتاپ\فاز دوم ایران20\اشراف و اقامه الگوی اسلامی ایرانی\تولیدات 40 سالگی\آمریکا منفی 20\گزارش کارها\22edcd7d-0271-4b2a-92e1-f1093ea13d37.jfif"/>
          <p:cNvPicPr/>
          <p:nvPr/>
        </p:nvPicPr>
        <p:blipFill rotWithShape="1">
          <a:blip r:embed="rId4" cstate="print">
            <a:extLst>
              <a:ext uri="{28A0092B-C50C-407E-A947-70E740481C1C}">
                <a14:useLocalDpi xmlns:a14="http://schemas.microsoft.com/office/drawing/2010/main" val="0"/>
              </a:ext>
            </a:extLst>
          </a:blip>
          <a:srcRect l="24658" t="2882" r="26849" b="5309"/>
          <a:stretch/>
        </p:blipFill>
        <p:spPr bwMode="auto">
          <a:xfrm>
            <a:off x="1701165" y="734060"/>
            <a:ext cx="2087880" cy="2529205"/>
          </a:xfrm>
          <a:prstGeom prst="rect">
            <a:avLst/>
          </a:prstGeom>
          <a:ln w="2286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7" name="Picture 6" descr="G:\ریخته در دسکتاپ\فاز دوم ایران20\اشراف و اقامه الگوی اسلامی ایرانی\تولیدات 40 سالگی\آمریکا منفی 20\گزارش کارها\239ab220-5475-444c-a7a1-33c1826b25c3.jfif"/>
          <p:cNvPicPr/>
          <p:nvPr/>
        </p:nvPicPr>
        <p:blipFill rotWithShape="1">
          <a:blip r:embed="rId5">
            <a:extLst>
              <a:ext uri="{28A0092B-C50C-407E-A947-70E740481C1C}">
                <a14:useLocalDpi xmlns:a14="http://schemas.microsoft.com/office/drawing/2010/main" val="0"/>
              </a:ext>
            </a:extLst>
          </a:blip>
          <a:srcRect l="34431" t="5411" r="10127" b="8370"/>
          <a:stretch/>
        </p:blipFill>
        <p:spPr bwMode="auto">
          <a:xfrm>
            <a:off x="1701165" y="3842385"/>
            <a:ext cx="2172335" cy="2529205"/>
          </a:xfrm>
          <a:prstGeom prst="rect">
            <a:avLst/>
          </a:prstGeom>
          <a:ln w="2286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8" name="Picture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5100" y="4876800"/>
            <a:ext cx="2197735" cy="146431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8404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24200"/>
            <a:ext cx="8991600" cy="1828800"/>
          </a:xfrm>
        </p:spPr>
        <p:txBody>
          <a:bodyPr>
            <a:noAutofit/>
          </a:bodyPr>
          <a:lstStyle/>
          <a:p>
            <a:pPr algn="ctr">
              <a:lnSpc>
                <a:spcPct val="200000"/>
              </a:lnSpc>
            </a:pPr>
            <a:r>
              <a:rPr lang="fa-IR" sz="2800" b="1" dirty="0" smtClean="0">
                <a:solidFill>
                  <a:srgbClr val="002060"/>
                </a:solidFill>
                <a:cs typeface="B Titr" pitchFamily="2" charset="-78"/>
              </a:rPr>
              <a:t>1-</a:t>
            </a:r>
            <a:r>
              <a:rPr lang="fa-IR" sz="2800" b="1" dirty="0" smtClean="0">
                <a:solidFill>
                  <a:srgbClr val="FF0000"/>
                </a:solidFill>
                <a:cs typeface="B Titr" pitchFamily="2" charset="-78"/>
              </a:rPr>
              <a:t> ت</a:t>
            </a:r>
            <a:r>
              <a:rPr lang="fa-IR" sz="2800" b="1" dirty="0" smtClean="0">
                <a:solidFill>
                  <a:srgbClr val="002060"/>
                </a:solidFill>
                <a:cs typeface="B Titr" pitchFamily="2" charset="-78"/>
              </a:rPr>
              <a:t>وجه به تنوع مخاطب</a:t>
            </a:r>
            <a:br>
              <a:rPr lang="fa-IR" sz="2800" b="1" dirty="0" smtClean="0">
                <a:solidFill>
                  <a:srgbClr val="002060"/>
                </a:solidFill>
                <a:cs typeface="B Titr" pitchFamily="2" charset="-78"/>
              </a:rPr>
            </a:br>
            <a:r>
              <a:rPr lang="fa-IR" sz="2800" b="1" dirty="0" smtClean="0">
                <a:solidFill>
                  <a:srgbClr val="002060"/>
                </a:solidFill>
                <a:cs typeface="B Titr" pitchFamily="2" charset="-78"/>
              </a:rPr>
              <a:t>2- </a:t>
            </a:r>
            <a:r>
              <a:rPr lang="fa-IR" sz="2800" b="1" dirty="0" smtClean="0">
                <a:solidFill>
                  <a:srgbClr val="FF0000"/>
                </a:solidFill>
                <a:cs typeface="B Titr" pitchFamily="2" charset="-78"/>
              </a:rPr>
              <a:t>م</a:t>
            </a:r>
            <a:r>
              <a:rPr lang="fa-IR" sz="2800" b="1" dirty="0" smtClean="0">
                <a:solidFill>
                  <a:srgbClr val="002060"/>
                </a:solidFill>
                <a:cs typeface="B Titr" pitchFamily="2" charset="-78"/>
              </a:rPr>
              <a:t>حدوده</a:t>
            </a:r>
            <a:r>
              <a:rPr lang="fa-IR" sz="2800" b="1" dirty="0" smtClean="0">
                <a:solidFill>
                  <a:srgbClr val="002060"/>
                </a:solidFill>
                <a:cs typeface="B Titr" pitchFamily="2" charset="-78"/>
              </a:rPr>
              <a:t/>
            </a:r>
            <a:br>
              <a:rPr lang="fa-IR" sz="2800" b="1" dirty="0" smtClean="0">
                <a:solidFill>
                  <a:srgbClr val="002060"/>
                </a:solidFill>
                <a:cs typeface="B Titr" pitchFamily="2" charset="-78"/>
              </a:rPr>
            </a:br>
            <a:r>
              <a:rPr lang="fa-IR" sz="2800" b="1" dirty="0" smtClean="0">
                <a:solidFill>
                  <a:srgbClr val="002060"/>
                </a:solidFill>
                <a:cs typeface="B Titr" pitchFamily="2" charset="-78"/>
              </a:rPr>
              <a:t>3- </a:t>
            </a:r>
            <a:r>
              <a:rPr lang="fa-IR" sz="2800" b="1" dirty="0" smtClean="0">
                <a:solidFill>
                  <a:srgbClr val="FF0000"/>
                </a:solidFill>
                <a:cs typeface="B Titr" pitchFamily="2" charset="-78"/>
              </a:rPr>
              <a:t>ا</a:t>
            </a:r>
            <a:r>
              <a:rPr lang="fa-IR" sz="2800" b="1" dirty="0" smtClean="0">
                <a:solidFill>
                  <a:srgbClr val="002060"/>
                </a:solidFill>
                <a:cs typeface="B Titr" pitchFamily="2" charset="-78"/>
              </a:rPr>
              <a:t>ستفاده </a:t>
            </a:r>
            <a:r>
              <a:rPr lang="fa-IR" sz="2800" b="1" dirty="0" smtClean="0">
                <a:solidFill>
                  <a:srgbClr val="002060"/>
                </a:solidFill>
                <a:cs typeface="B Titr" pitchFamily="2" charset="-78"/>
              </a:rPr>
              <a:t>درست از ابزار آمارهای بین المللی در روایت </a:t>
            </a:r>
            <a:r>
              <a:rPr lang="fa-IR" sz="2800" b="1" dirty="0" smtClean="0">
                <a:solidFill>
                  <a:srgbClr val="002060"/>
                </a:solidFill>
                <a:cs typeface="B Titr" pitchFamily="2" charset="-78"/>
              </a:rPr>
              <a:t>پیشرفت</a:t>
            </a:r>
            <a:br>
              <a:rPr lang="fa-IR" sz="2800" b="1" dirty="0" smtClean="0">
                <a:solidFill>
                  <a:srgbClr val="002060"/>
                </a:solidFill>
                <a:cs typeface="B Titr" pitchFamily="2" charset="-78"/>
              </a:rPr>
            </a:br>
            <a:r>
              <a:rPr lang="fa-IR" sz="2800" b="1" dirty="0" smtClean="0">
                <a:solidFill>
                  <a:srgbClr val="002060"/>
                </a:solidFill>
                <a:cs typeface="B Titr" pitchFamily="2" charset="-78"/>
              </a:rPr>
              <a:t>4- </a:t>
            </a:r>
            <a:r>
              <a:rPr lang="fa-IR" sz="2800" b="1" dirty="0" smtClean="0">
                <a:solidFill>
                  <a:srgbClr val="FF0000"/>
                </a:solidFill>
                <a:cs typeface="B Titr" pitchFamily="2" charset="-78"/>
              </a:rPr>
              <a:t>م</a:t>
            </a:r>
            <a:r>
              <a:rPr lang="fa-IR" sz="2800" b="1" dirty="0" smtClean="0">
                <a:solidFill>
                  <a:srgbClr val="002060"/>
                </a:solidFill>
                <a:cs typeface="B Titr" pitchFamily="2" charset="-78"/>
              </a:rPr>
              <a:t>وفقیت ها و ضعف ها با هم</a:t>
            </a:r>
            <a:endParaRPr lang="fa-IR" sz="2800" b="1" dirty="0">
              <a:solidFill>
                <a:srgbClr val="002060"/>
              </a:solidFill>
              <a:cs typeface="B Titr" pitchFamily="2" charset="-78"/>
            </a:endParaRPr>
          </a:p>
        </p:txBody>
      </p:sp>
      <p:sp>
        <p:nvSpPr>
          <p:cNvPr id="4" name="Rectangle 3"/>
          <p:cNvSpPr/>
          <p:nvPr/>
        </p:nvSpPr>
        <p:spPr>
          <a:xfrm>
            <a:off x="2133600" y="304800"/>
            <a:ext cx="4572000" cy="707886"/>
          </a:xfrm>
          <a:prstGeom prst="rect">
            <a:avLst/>
          </a:prstGeom>
        </p:spPr>
        <p:txBody>
          <a:bodyPr>
            <a:spAutoFit/>
          </a:bodyPr>
          <a:lstStyle/>
          <a:p>
            <a:pPr algn="ctr" rtl="1"/>
            <a:r>
              <a:rPr lang="fa-IR" sz="4000" dirty="0" smtClean="0">
                <a:cs typeface="B Jadid" pitchFamily="2" charset="-78"/>
              </a:rPr>
              <a:t>فرمول </a:t>
            </a:r>
            <a:r>
              <a:rPr lang="fa-IR" sz="4000" dirty="0" smtClean="0">
                <a:solidFill>
                  <a:srgbClr val="FF0000"/>
                </a:solidFill>
                <a:cs typeface="B Jadid" pitchFamily="2" charset="-78"/>
              </a:rPr>
              <a:t>تمام</a:t>
            </a:r>
            <a:endParaRPr lang="fa-IR" sz="4000" dirty="0">
              <a:solidFill>
                <a:srgbClr val="FF0000"/>
              </a:solidFill>
            </a:endParaRPr>
          </a:p>
        </p:txBody>
      </p:sp>
    </p:spTree>
    <p:extLst>
      <p:ext uri="{BB962C8B-B14F-4D97-AF65-F5344CB8AC3E}">
        <p14:creationId xmlns:p14="http://schemas.microsoft.com/office/powerpoint/2010/main" val="3003187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ext Placeholder 2"/>
          <p:cNvSpPr>
            <a:spLocks noGrp="1"/>
          </p:cNvSpPr>
          <p:nvPr>
            <p:ph type="body" idx="1"/>
          </p:nvPr>
        </p:nvSpPr>
        <p:spPr/>
        <p:txBody>
          <a:bodyPr/>
          <a:lstStyle/>
          <a:p>
            <a:endParaRPr lang="fa-IR"/>
          </a:p>
        </p:txBody>
      </p:sp>
      <p:pic>
        <p:nvPicPr>
          <p:cNvPr id="4" name="Picture 3" descr="G:\ریخته در دسکتاپ\فاز دوم ایران20\اشراف و اقامه الگوی اسلامی ایرانی\تولیدات 40 سالگی\آمریکا منفی 20\گزارش کارها\22edcd7d-0271-4b2a-92e1-f1093ea13d37.jfif"/>
          <p:cNvPicPr/>
          <p:nvPr/>
        </p:nvPicPr>
        <p:blipFill rotWithShape="1">
          <a:blip r:embed="rId2" cstate="print">
            <a:extLst>
              <a:ext uri="{28A0092B-C50C-407E-A947-70E740481C1C}">
                <a14:useLocalDpi xmlns:a14="http://schemas.microsoft.com/office/drawing/2010/main" val="0"/>
              </a:ext>
            </a:extLst>
          </a:blip>
          <a:srcRect l="24658" t="2882" r="26849" b="5309"/>
          <a:stretch/>
        </p:blipFill>
        <p:spPr bwMode="auto">
          <a:xfrm>
            <a:off x="2133600" y="1143000"/>
            <a:ext cx="4242435" cy="5133340"/>
          </a:xfrm>
          <a:prstGeom prst="rect">
            <a:avLst/>
          </a:prstGeom>
          <a:ln w="2286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70835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Titr" pitchFamily="2" charset="-78"/>
              </a:rPr>
              <a:t>نرخ باسوادی بزرگسالان</a:t>
            </a:r>
            <a:r>
              <a:rPr lang="en-US" b="1" dirty="0">
                <a:cs typeface="B Titr" pitchFamily="2" charset="-78"/>
              </a:rPr>
              <a:t/>
            </a:r>
            <a:br>
              <a:rPr lang="en-US" b="1" dirty="0">
                <a:cs typeface="B Titr" pitchFamily="2" charset="-78"/>
              </a:rPr>
            </a:br>
            <a:endParaRPr lang="fa-IR" dirty="0">
              <a:cs typeface="B Titr" pitchFamily="2" charset="-78"/>
            </a:endParaRPr>
          </a:p>
        </p:txBody>
      </p:sp>
      <p:sp>
        <p:nvSpPr>
          <p:cNvPr id="3" name="Text Placeholder 2"/>
          <p:cNvSpPr>
            <a:spLocks noGrp="1"/>
          </p:cNvSpPr>
          <p:nvPr>
            <p:ph type="body" idx="1"/>
          </p:nvPr>
        </p:nvSpPr>
        <p:spPr/>
        <p:txBody>
          <a:bodyPr/>
          <a:lstStyle/>
          <a:p>
            <a:endParaRPr lang="fa-IR" dirty="0"/>
          </a:p>
        </p:txBody>
      </p:sp>
      <p:graphicFrame>
        <p:nvGraphicFramePr>
          <p:cNvPr id="5" name="Table 4"/>
          <p:cNvGraphicFramePr>
            <a:graphicFrameLocks noGrp="1"/>
          </p:cNvGraphicFramePr>
          <p:nvPr>
            <p:extLst>
              <p:ext uri="{D42A27DB-BD31-4B8C-83A1-F6EECF244321}">
                <p14:modId xmlns:p14="http://schemas.microsoft.com/office/powerpoint/2010/main" val="4096546140"/>
              </p:ext>
            </p:extLst>
          </p:nvPr>
        </p:nvGraphicFramePr>
        <p:xfrm>
          <a:off x="838200" y="2514600"/>
          <a:ext cx="7010400" cy="2362200"/>
        </p:xfrm>
        <a:graphic>
          <a:graphicData uri="http://schemas.openxmlformats.org/drawingml/2006/table">
            <a:tbl>
              <a:tblPr rtl="1" firstRow="1" firstCol="1" bandRow="1"/>
              <a:tblGrid>
                <a:gridCol w="2815274"/>
                <a:gridCol w="2311369"/>
                <a:gridCol w="1883757"/>
              </a:tblGrid>
              <a:tr h="472440">
                <a:tc>
                  <a:txBody>
                    <a:bodyPr/>
                    <a:lstStyle/>
                    <a:p>
                      <a:pPr algn="r" rtl="1">
                        <a:lnSpc>
                          <a:spcPct val="115000"/>
                        </a:lnSpc>
                        <a:spcAft>
                          <a:spcPts val="0"/>
                        </a:spcAft>
                      </a:pPr>
                      <a:r>
                        <a:rPr lang="fa-IR" sz="1600" b="1" dirty="0">
                          <a:solidFill>
                            <a:srgbClr val="5F497A"/>
                          </a:solidFill>
                          <a:effectLst/>
                          <a:latin typeface="Calibri"/>
                          <a:ea typeface="Calibri"/>
                          <a:cs typeface="B Titr" pitchFamily="2" charset="-78"/>
                        </a:rPr>
                        <a:t>نرخ باسوادی</a:t>
                      </a:r>
                      <a:endParaRPr lang="en-US" sz="1600" b="1" dirty="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1976</a:t>
                      </a:r>
                      <a:r>
                        <a:rPr lang="ar-SA" sz="1600" b="1">
                          <a:solidFill>
                            <a:srgbClr val="5F497A"/>
                          </a:solidFill>
                          <a:effectLst/>
                          <a:latin typeface="Calibri"/>
                          <a:ea typeface="Calibri"/>
                          <a:cs typeface="B Titr" pitchFamily="2" charset="-78"/>
                        </a:rPr>
                        <a:t>(1355شمسی)</a:t>
                      </a:r>
                      <a:endParaRPr lang="en-US" sz="16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2021</a:t>
                      </a:r>
                      <a:r>
                        <a:rPr lang="ar-SA" sz="1600" b="1">
                          <a:solidFill>
                            <a:srgbClr val="5F497A"/>
                          </a:solidFill>
                          <a:effectLst/>
                          <a:latin typeface="Calibri"/>
                          <a:ea typeface="Calibri"/>
                          <a:cs typeface="B Titr" pitchFamily="2" charset="-78"/>
                        </a:rPr>
                        <a:t>(1400شمسی)</a:t>
                      </a:r>
                      <a:endParaRPr lang="en-US" sz="16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47244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ایران</a:t>
                      </a:r>
                      <a:endParaRPr lang="en-US" sz="16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37 درصد</a:t>
                      </a:r>
                      <a:endParaRPr lang="en-US" sz="16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89 درصد</a:t>
                      </a:r>
                      <a:endParaRPr lang="en-US" sz="16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47244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میانگین جهانی</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tabLst>
                          <a:tab pos="972820" algn="ctr"/>
                        </a:tabLst>
                      </a:pPr>
                      <a:r>
                        <a:rPr lang="fa-IR" sz="1600" b="1">
                          <a:solidFill>
                            <a:srgbClr val="5F497A"/>
                          </a:solidFill>
                          <a:effectLst/>
                          <a:latin typeface="Calibri"/>
                          <a:ea typeface="Calibri"/>
                          <a:cs typeface="B Titr" pitchFamily="2" charset="-78"/>
                        </a:rPr>
                        <a:t>67 درصد	</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87 درصد</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r>
              <a:tr h="47244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خاورمیانه و شمال آفریقا</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tabLst>
                          <a:tab pos="972820" algn="ctr"/>
                        </a:tabLst>
                      </a:pPr>
                      <a:r>
                        <a:rPr lang="fa-IR" sz="1600" b="1">
                          <a:solidFill>
                            <a:srgbClr val="5F497A"/>
                          </a:solidFill>
                          <a:effectLst/>
                          <a:latin typeface="Calibri"/>
                          <a:ea typeface="Calibri"/>
                          <a:cs typeface="B Titr" pitchFamily="2" charset="-78"/>
                        </a:rPr>
                        <a:t>44 درصد	</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80 درصد</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r>
              <a:tr h="47244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میانگین کشورهای عربی</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45 درصد</a:t>
                      </a:r>
                      <a:endParaRPr lang="en-US" sz="1600" b="1">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dirty="0">
                          <a:solidFill>
                            <a:srgbClr val="5F497A"/>
                          </a:solidFill>
                          <a:effectLst/>
                          <a:latin typeface="Calibri"/>
                          <a:ea typeface="Calibri"/>
                          <a:cs typeface="B Titr" pitchFamily="2" charset="-78"/>
                        </a:rPr>
                        <a:t>74 درصد</a:t>
                      </a:r>
                      <a:endParaRPr lang="en-US" sz="1600" b="1" dirty="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016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0"/>
            <a:ext cx="7467600" cy="1143000"/>
          </a:xfrm>
        </p:spPr>
        <p:txBody>
          <a:bodyPr>
            <a:noAutofit/>
          </a:bodyPr>
          <a:lstStyle/>
          <a:p>
            <a:pPr algn="ctr"/>
            <a:r>
              <a:rPr lang="fa-IR" sz="5400" dirty="0" smtClean="0">
                <a:solidFill>
                  <a:schemeClr val="tx1"/>
                </a:solidFill>
                <a:cs typeface="B Jadid" pitchFamily="2" charset="-78"/>
              </a:rPr>
              <a:t>چرایی؟</a:t>
            </a:r>
            <a:br>
              <a:rPr lang="fa-IR" sz="5400" dirty="0" smtClean="0">
                <a:solidFill>
                  <a:schemeClr val="tx1"/>
                </a:solidFill>
                <a:cs typeface="B Jadid" pitchFamily="2" charset="-78"/>
              </a:rPr>
            </a:br>
            <a:r>
              <a:rPr lang="fa-IR" sz="5400" dirty="0" smtClean="0">
                <a:solidFill>
                  <a:schemeClr val="tx1"/>
                </a:solidFill>
                <a:cs typeface="B Jadid" pitchFamily="2" charset="-78"/>
              </a:rPr>
              <a:t>چیستی؟</a:t>
            </a:r>
            <a:br>
              <a:rPr lang="fa-IR" sz="5400" dirty="0" smtClean="0">
                <a:solidFill>
                  <a:schemeClr val="tx1"/>
                </a:solidFill>
                <a:cs typeface="B Jadid" pitchFamily="2" charset="-78"/>
              </a:rPr>
            </a:br>
            <a:r>
              <a:rPr lang="fa-IR" sz="5400" dirty="0" smtClean="0">
                <a:solidFill>
                  <a:schemeClr val="tx1"/>
                </a:solidFill>
                <a:cs typeface="B Jadid" pitchFamily="2" charset="-78"/>
              </a:rPr>
              <a:t>چگونگی؟</a:t>
            </a:r>
            <a:br>
              <a:rPr lang="fa-IR" sz="5400" dirty="0" smtClean="0">
                <a:solidFill>
                  <a:schemeClr val="tx1"/>
                </a:solidFill>
                <a:cs typeface="B Jadid" pitchFamily="2" charset="-78"/>
              </a:rPr>
            </a:br>
            <a:r>
              <a:rPr lang="fa-IR" sz="5400" dirty="0" smtClean="0">
                <a:solidFill>
                  <a:schemeClr val="tx1"/>
                </a:solidFill>
                <a:cs typeface="B Jadid" pitchFamily="2" charset="-78"/>
              </a:rPr>
              <a:t>به چه کسی؟</a:t>
            </a:r>
            <a:endParaRPr lang="fa-IR" sz="5400" dirty="0">
              <a:solidFill>
                <a:schemeClr val="tx1"/>
              </a:solidFill>
              <a:cs typeface="B Jadid" pitchFamily="2" charset="-78"/>
            </a:endParaRPr>
          </a:p>
        </p:txBody>
      </p:sp>
      <p:sp>
        <p:nvSpPr>
          <p:cNvPr id="4" name="Rectangle 3"/>
          <p:cNvSpPr/>
          <p:nvPr/>
        </p:nvSpPr>
        <p:spPr>
          <a:xfrm>
            <a:off x="2133600" y="304800"/>
            <a:ext cx="4572000" cy="584775"/>
          </a:xfrm>
          <a:prstGeom prst="rect">
            <a:avLst/>
          </a:prstGeom>
        </p:spPr>
        <p:txBody>
          <a:bodyPr>
            <a:spAutoFit/>
          </a:bodyPr>
          <a:lstStyle/>
          <a:p>
            <a:pPr algn="ctr"/>
            <a:r>
              <a:rPr lang="fa-IR" sz="3200" dirty="0" smtClean="0">
                <a:solidFill>
                  <a:srgbClr val="FF0000"/>
                </a:solidFill>
                <a:cs typeface="B Jadid" pitchFamily="2" charset="-78"/>
              </a:rPr>
              <a:t>جهاد تبیین</a:t>
            </a:r>
            <a:endParaRPr lang="fa-IR" sz="3200" dirty="0">
              <a:solidFill>
                <a:srgbClr val="FF0000"/>
              </a:solidFill>
            </a:endParaRPr>
          </a:p>
        </p:txBody>
      </p:sp>
    </p:spTree>
    <p:extLst>
      <p:ext uri="{BB962C8B-B14F-4D97-AF65-F5344CB8AC3E}">
        <p14:creationId xmlns:p14="http://schemas.microsoft.com/office/powerpoint/2010/main" val="3800930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Titr" pitchFamily="2" charset="-78"/>
              </a:rPr>
              <a:t>توجه به افزایش سواد زنان</a:t>
            </a:r>
            <a:r>
              <a:rPr lang="en-US" b="1" dirty="0">
                <a:cs typeface="B Titr" pitchFamily="2" charset="-78"/>
              </a:rPr>
              <a:t/>
            </a:r>
            <a:br>
              <a:rPr lang="en-US" b="1" dirty="0">
                <a:cs typeface="B Titr" pitchFamily="2" charset="-78"/>
              </a:rPr>
            </a:br>
            <a:endParaRPr lang="fa-IR" dirty="0">
              <a:cs typeface="B Titr" pitchFamily="2" charset="-78"/>
            </a:endParaRPr>
          </a:p>
        </p:txBody>
      </p:sp>
      <p:sp>
        <p:nvSpPr>
          <p:cNvPr id="3" name="Text Placeholder 2"/>
          <p:cNvSpPr>
            <a:spLocks noGrp="1"/>
          </p:cNvSpPr>
          <p:nvPr>
            <p:ph type="body" idx="1"/>
          </p:nvPr>
        </p:nvSpPr>
        <p:spPr/>
        <p:txBody>
          <a:bodyPr/>
          <a:lstStyle/>
          <a:p>
            <a:endParaRPr lang="fa-IR"/>
          </a:p>
        </p:txBody>
      </p:sp>
      <p:graphicFrame>
        <p:nvGraphicFramePr>
          <p:cNvPr id="5" name="Table 4"/>
          <p:cNvGraphicFramePr>
            <a:graphicFrameLocks noGrp="1"/>
          </p:cNvGraphicFramePr>
          <p:nvPr>
            <p:extLst>
              <p:ext uri="{D42A27DB-BD31-4B8C-83A1-F6EECF244321}">
                <p14:modId xmlns:p14="http://schemas.microsoft.com/office/powerpoint/2010/main" val="3970282731"/>
              </p:ext>
            </p:extLst>
          </p:nvPr>
        </p:nvGraphicFramePr>
        <p:xfrm>
          <a:off x="762001" y="2667002"/>
          <a:ext cx="7467599" cy="2286000"/>
        </p:xfrm>
        <a:graphic>
          <a:graphicData uri="http://schemas.openxmlformats.org/drawingml/2006/table">
            <a:tbl>
              <a:tblPr rtl="1" firstRow="1" firstCol="1" bandRow="1"/>
              <a:tblGrid>
                <a:gridCol w="3019708"/>
                <a:gridCol w="2365481"/>
                <a:gridCol w="2082410"/>
              </a:tblGrid>
              <a:tr h="457200">
                <a:tc>
                  <a:txBody>
                    <a:bodyPr/>
                    <a:lstStyle/>
                    <a:p>
                      <a:pPr algn="r" rtl="1">
                        <a:lnSpc>
                          <a:spcPct val="115000"/>
                        </a:lnSpc>
                        <a:spcAft>
                          <a:spcPts val="0"/>
                        </a:spcAft>
                      </a:pPr>
                      <a:r>
                        <a:rPr lang="fa-IR" sz="1600" b="1">
                          <a:solidFill>
                            <a:srgbClr val="5F497A"/>
                          </a:solidFill>
                          <a:effectLst/>
                          <a:latin typeface="Calibri"/>
                          <a:ea typeface="Calibri"/>
                          <a:cs typeface="B Titr" pitchFamily="2" charset="-78"/>
                        </a:rPr>
                        <a:t>نرخ باسوادی  زنان</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1976</a:t>
                      </a:r>
                      <a:r>
                        <a:rPr lang="ar-SA" sz="1600" b="1">
                          <a:solidFill>
                            <a:srgbClr val="5F497A"/>
                          </a:solidFill>
                          <a:effectLst/>
                          <a:latin typeface="Calibri"/>
                          <a:ea typeface="Calibri"/>
                          <a:cs typeface="B Titr" pitchFamily="2" charset="-78"/>
                        </a:rPr>
                        <a:t>(1355شمسی)</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2021</a:t>
                      </a:r>
                      <a:r>
                        <a:rPr lang="ar-SA" sz="1600" b="1">
                          <a:solidFill>
                            <a:srgbClr val="5F497A"/>
                          </a:solidFill>
                          <a:effectLst/>
                          <a:latin typeface="Calibri"/>
                          <a:ea typeface="Calibri"/>
                          <a:cs typeface="B Titr" pitchFamily="2" charset="-78"/>
                        </a:rPr>
                        <a:t>(1400شمسی)</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4572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ایران</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24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85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4572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میانگین جهانی</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tabLst>
                          <a:tab pos="972820" algn="ctr"/>
                        </a:tabLst>
                      </a:pPr>
                      <a:r>
                        <a:rPr lang="fa-IR" sz="1600">
                          <a:solidFill>
                            <a:srgbClr val="5F497A"/>
                          </a:solidFill>
                          <a:effectLst/>
                          <a:latin typeface="Calibri"/>
                          <a:ea typeface="Calibri"/>
                          <a:cs typeface="B Titr" pitchFamily="2" charset="-78"/>
                        </a:rPr>
                        <a:t>59 درصد	</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83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r>
              <a:tr h="4572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خاورمیانه و شمال آفریقا</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tabLst>
                          <a:tab pos="972820" algn="ctr"/>
                        </a:tabLst>
                      </a:pPr>
                      <a:r>
                        <a:rPr lang="fa-IR" sz="1600">
                          <a:solidFill>
                            <a:srgbClr val="5F497A"/>
                          </a:solidFill>
                          <a:effectLst/>
                          <a:latin typeface="Calibri"/>
                          <a:ea typeface="Calibri"/>
                          <a:cs typeface="B Titr" pitchFamily="2" charset="-78"/>
                        </a:rPr>
                        <a:t>30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73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r>
              <a:tr h="4572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میانگین کشورهای عربی</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tabLst>
                          <a:tab pos="972820" algn="ctr"/>
                        </a:tabLst>
                      </a:pPr>
                      <a:r>
                        <a:rPr lang="fa-IR" sz="1600">
                          <a:solidFill>
                            <a:srgbClr val="5F497A"/>
                          </a:solidFill>
                          <a:effectLst/>
                          <a:latin typeface="Calibri"/>
                          <a:ea typeface="Calibri"/>
                          <a:cs typeface="B Titr" pitchFamily="2" charset="-78"/>
                        </a:rPr>
                        <a:t>30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dirty="0">
                          <a:solidFill>
                            <a:srgbClr val="5F497A"/>
                          </a:solidFill>
                          <a:effectLst/>
                          <a:latin typeface="Calibri"/>
                          <a:ea typeface="Calibri"/>
                          <a:cs typeface="B Titr" pitchFamily="2" charset="-78"/>
                        </a:rPr>
                        <a:t>66 درصد</a:t>
                      </a:r>
                      <a:endParaRPr lang="en-US" sz="1600" dirty="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74483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a:cs typeface="B Titr" pitchFamily="2" charset="-78"/>
              </a:rPr>
              <a:t>کودکان محروم از تحصیل</a:t>
            </a:r>
            <a:r>
              <a:rPr lang="en-US" sz="2800" b="1" dirty="0">
                <a:cs typeface="B Titr" pitchFamily="2" charset="-78"/>
              </a:rPr>
              <a:t/>
            </a:r>
            <a:br>
              <a:rPr lang="en-US" sz="2800" b="1" dirty="0">
                <a:cs typeface="B Titr" pitchFamily="2" charset="-78"/>
              </a:rPr>
            </a:br>
            <a:endParaRPr lang="fa-IR" sz="2800" dirty="0">
              <a:cs typeface="B Titr" pitchFamily="2" charset="-78"/>
            </a:endParaRPr>
          </a:p>
        </p:txBody>
      </p:sp>
      <p:sp>
        <p:nvSpPr>
          <p:cNvPr id="3" name="Text Placeholder 2"/>
          <p:cNvSpPr>
            <a:spLocks noGrp="1"/>
          </p:cNvSpPr>
          <p:nvPr>
            <p:ph type="body" idx="1"/>
          </p:nvPr>
        </p:nvSpPr>
        <p:spPr/>
        <p:txBody>
          <a:bodyPr/>
          <a:lstStyle/>
          <a:p>
            <a:endParaRPr lang="fa-IR"/>
          </a:p>
        </p:txBody>
      </p:sp>
      <p:graphicFrame>
        <p:nvGraphicFramePr>
          <p:cNvPr id="5" name="Table 4"/>
          <p:cNvGraphicFramePr>
            <a:graphicFrameLocks noGrp="1"/>
          </p:cNvGraphicFramePr>
          <p:nvPr>
            <p:extLst>
              <p:ext uri="{D42A27DB-BD31-4B8C-83A1-F6EECF244321}">
                <p14:modId xmlns:p14="http://schemas.microsoft.com/office/powerpoint/2010/main" val="4106071007"/>
              </p:ext>
            </p:extLst>
          </p:nvPr>
        </p:nvGraphicFramePr>
        <p:xfrm>
          <a:off x="685801" y="2667001"/>
          <a:ext cx="7315200" cy="2311399"/>
        </p:xfrm>
        <a:graphic>
          <a:graphicData uri="http://schemas.openxmlformats.org/drawingml/2006/table">
            <a:tbl>
              <a:tblPr rtl="1" firstRow="1" firstCol="1" bandRow="1"/>
              <a:tblGrid>
                <a:gridCol w="3642315"/>
                <a:gridCol w="2036066"/>
                <a:gridCol w="1636819"/>
              </a:tblGrid>
              <a:tr h="533399">
                <a:tc>
                  <a:txBody>
                    <a:bodyPr/>
                    <a:lstStyle/>
                    <a:p>
                      <a:pPr algn="r" rtl="1">
                        <a:lnSpc>
                          <a:spcPct val="115000"/>
                        </a:lnSpc>
                        <a:spcAft>
                          <a:spcPts val="0"/>
                        </a:spcAft>
                      </a:pPr>
                      <a:r>
                        <a:rPr lang="fa-IR" sz="1600" b="1">
                          <a:solidFill>
                            <a:srgbClr val="5F497A"/>
                          </a:solidFill>
                          <a:effectLst/>
                          <a:latin typeface="Calibri"/>
                          <a:ea typeface="Calibri"/>
                          <a:cs typeface="B Titr" pitchFamily="2" charset="-78"/>
                        </a:rPr>
                        <a:t>درصد کودکان محروم از تحصیل</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1971</a:t>
                      </a:r>
                      <a:r>
                        <a:rPr lang="ar-SA" sz="1600" b="1">
                          <a:solidFill>
                            <a:srgbClr val="5F497A"/>
                          </a:solidFill>
                          <a:effectLst/>
                          <a:latin typeface="Calibri"/>
                          <a:ea typeface="Calibri"/>
                          <a:cs typeface="B Titr" pitchFamily="2" charset="-78"/>
                        </a:rPr>
                        <a:t>(1350شمسی)</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2017</a:t>
                      </a:r>
                      <a:r>
                        <a:rPr lang="ar-SA" sz="1600" b="1">
                          <a:solidFill>
                            <a:srgbClr val="5F497A"/>
                          </a:solidFill>
                          <a:effectLst/>
                          <a:latin typeface="Calibri"/>
                          <a:ea typeface="Calibri"/>
                          <a:cs typeface="B Titr" pitchFamily="2" charset="-78"/>
                        </a:rPr>
                        <a:t>(1396شمسی)</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4445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ایران</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41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2/.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4445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میانگین جهانی</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tabLst>
                          <a:tab pos="972820" algn="ctr"/>
                        </a:tabLst>
                      </a:pPr>
                      <a:r>
                        <a:rPr lang="fa-IR" sz="1600">
                          <a:solidFill>
                            <a:srgbClr val="5F497A"/>
                          </a:solidFill>
                          <a:effectLst/>
                          <a:latin typeface="Calibri"/>
                          <a:ea typeface="Calibri"/>
                          <a:cs typeface="B Titr" pitchFamily="2" charset="-78"/>
                        </a:rPr>
                        <a:t>28 درصد	</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9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r>
              <a:tr h="4445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خاورمیانه و شمال آفریقا</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tabLst>
                          <a:tab pos="972820" algn="ctr"/>
                        </a:tabLst>
                      </a:pPr>
                      <a:r>
                        <a:rPr lang="fa-IR" sz="1600">
                          <a:solidFill>
                            <a:srgbClr val="5F497A"/>
                          </a:solidFill>
                          <a:effectLst/>
                          <a:latin typeface="Calibri"/>
                          <a:ea typeface="Calibri"/>
                          <a:cs typeface="B Titr" pitchFamily="2" charset="-78"/>
                        </a:rPr>
                        <a:t>39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pPr>
                      <a:r>
                        <a:rPr lang="fa-IR" sz="1600">
                          <a:solidFill>
                            <a:srgbClr val="5F497A"/>
                          </a:solidFill>
                          <a:effectLst/>
                          <a:latin typeface="Calibri"/>
                          <a:ea typeface="Calibri"/>
                          <a:cs typeface="B Titr" pitchFamily="2" charset="-78"/>
                        </a:rPr>
                        <a:t>5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r>
              <a:tr h="444500">
                <a:tc>
                  <a:txBody>
                    <a:bodyPr/>
                    <a:lstStyle/>
                    <a:p>
                      <a:pPr algn="justLow" rtl="1">
                        <a:lnSpc>
                          <a:spcPct val="115000"/>
                        </a:lnSpc>
                        <a:spcAft>
                          <a:spcPts val="0"/>
                        </a:spcAft>
                      </a:pPr>
                      <a:r>
                        <a:rPr lang="fa-IR" sz="1600" b="1">
                          <a:solidFill>
                            <a:srgbClr val="5F497A"/>
                          </a:solidFill>
                          <a:effectLst/>
                          <a:latin typeface="Calibri"/>
                          <a:ea typeface="Calibri"/>
                          <a:cs typeface="B Titr" pitchFamily="2" charset="-78"/>
                        </a:rPr>
                        <a:t>ترکیه</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tabLst>
                          <a:tab pos="972820" algn="ctr"/>
                        </a:tabLst>
                      </a:pPr>
                      <a:r>
                        <a:rPr lang="fa-IR" sz="1600">
                          <a:solidFill>
                            <a:srgbClr val="5F497A"/>
                          </a:solidFill>
                          <a:effectLst/>
                          <a:latin typeface="Calibri"/>
                          <a:ea typeface="Calibri"/>
                          <a:cs typeface="B Titr" pitchFamily="2" charset="-78"/>
                        </a:rPr>
                        <a:t>15 درصد</a:t>
                      </a:r>
                      <a:endParaRPr lang="en-US" sz="160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600" dirty="0">
                          <a:solidFill>
                            <a:srgbClr val="5F497A"/>
                          </a:solidFill>
                          <a:effectLst/>
                          <a:latin typeface="Calibri"/>
                          <a:ea typeface="Calibri"/>
                          <a:cs typeface="B Titr" pitchFamily="2" charset="-78"/>
                        </a:rPr>
                        <a:t>5 درصد</a:t>
                      </a:r>
                      <a:endParaRPr lang="en-US" sz="1600" dirty="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38099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67" y="259080"/>
            <a:ext cx="7500788" cy="502920"/>
          </a:xfrm>
        </p:spPr>
        <p:txBody>
          <a:bodyPr>
            <a:normAutofit fontScale="90000"/>
          </a:bodyPr>
          <a:lstStyle/>
          <a:p>
            <a:pPr algn="r"/>
            <a:r>
              <a:rPr lang="fa-IR" b="1" dirty="0" smtClean="0">
                <a:cs typeface="B Titr" pitchFamily="2" charset="-78"/>
              </a:rPr>
              <a:t>امید به زندگی</a:t>
            </a:r>
            <a:endParaRPr lang="fa-IR" b="1" dirty="0">
              <a:cs typeface="B Titr" pitchFamily="2" charset="-78"/>
            </a:endParaRPr>
          </a:p>
        </p:txBody>
      </p:sp>
      <p:sp>
        <p:nvSpPr>
          <p:cNvPr id="3" name="Text Placeholder 2"/>
          <p:cNvSpPr>
            <a:spLocks noGrp="1"/>
          </p:cNvSpPr>
          <p:nvPr>
            <p:ph type="body" idx="1"/>
          </p:nvPr>
        </p:nvSpPr>
        <p:spPr/>
        <p:txBody>
          <a:bodyPr/>
          <a:lstStyle/>
          <a:p>
            <a:endParaRPr lang="fa-IR" dirty="0"/>
          </a:p>
        </p:txBody>
      </p:sp>
      <p:pic>
        <p:nvPicPr>
          <p:cNvPr id="2049" name="Pictur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1" y="1371600"/>
            <a:ext cx="8003613" cy="4456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29"/>
          <p:cNvSpPr txBox="1"/>
          <p:nvPr/>
        </p:nvSpPr>
        <p:spPr>
          <a:xfrm>
            <a:off x="1208405" y="8358505"/>
            <a:ext cx="4660265" cy="233680"/>
          </a:xfrm>
          <a:prstGeom prst="rect">
            <a:avLst/>
          </a:prstGeom>
          <a:solidFill>
            <a:prstClr val="white"/>
          </a:solidFill>
          <a:ln>
            <a:noFill/>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spcAft>
                <a:spcPts val="1000"/>
              </a:spcAft>
            </a:pPr>
            <a:r>
              <a:rPr lang="fa-IR" sz="900" b="1">
                <a:solidFill>
                  <a:srgbClr val="4F81BD"/>
                </a:solidFill>
                <a:effectLst/>
                <a:latin typeface="Calibri"/>
                <a:ea typeface="Calibri"/>
                <a:cs typeface="B Nazanin"/>
              </a:rPr>
              <a:t>شکل 2  وضعیت ایران از نظر شاخص امید به زندگی مردان تا سن 65 سالگی</a:t>
            </a:r>
            <a:endParaRPr lang="en-US" sz="900" b="1">
              <a:solidFill>
                <a:srgbClr val="4F81BD"/>
              </a:solidFill>
              <a:effectLst/>
              <a:latin typeface="Calibri"/>
              <a:ea typeface="Calibri"/>
              <a:cs typeface="B Nazanin"/>
            </a:endParaRPr>
          </a:p>
        </p:txBody>
      </p:sp>
      <p:pic>
        <p:nvPicPr>
          <p:cNvPr id="2052"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270" y="4267200"/>
            <a:ext cx="1585465" cy="10325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828" y="4256163"/>
            <a:ext cx="1594644" cy="10279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6"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7" name="Rectangle 7"/>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26177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67" y="259080"/>
            <a:ext cx="7500788" cy="502920"/>
          </a:xfrm>
        </p:spPr>
        <p:txBody>
          <a:bodyPr>
            <a:normAutofit fontScale="90000"/>
          </a:bodyPr>
          <a:lstStyle/>
          <a:p>
            <a:pPr algn="r"/>
            <a:r>
              <a:rPr lang="fa-IR" b="1" dirty="0" smtClean="0">
                <a:cs typeface="B Titr" pitchFamily="2" charset="-78"/>
              </a:rPr>
              <a:t>امید به زندگی</a:t>
            </a:r>
            <a:endParaRPr lang="fa-IR" b="1" dirty="0">
              <a:cs typeface="B Titr" pitchFamily="2" charset="-78"/>
            </a:endParaRPr>
          </a:p>
        </p:txBody>
      </p:sp>
      <p:sp>
        <p:nvSpPr>
          <p:cNvPr id="3" name="Text Placeholder 2"/>
          <p:cNvSpPr>
            <a:spLocks noGrp="1"/>
          </p:cNvSpPr>
          <p:nvPr>
            <p:ph type="body" idx="1"/>
          </p:nvPr>
        </p:nvSpPr>
        <p:spPr/>
        <p:txBody>
          <a:bodyPr/>
          <a:lstStyle/>
          <a:p>
            <a:endParaRPr lang="fa-IR" dirty="0"/>
          </a:p>
        </p:txBody>
      </p:sp>
      <p:sp>
        <p:nvSpPr>
          <p:cNvPr id="5" name="Text Box 1029"/>
          <p:cNvSpPr txBox="1"/>
          <p:nvPr/>
        </p:nvSpPr>
        <p:spPr>
          <a:xfrm>
            <a:off x="1208405" y="8358505"/>
            <a:ext cx="4660265" cy="233680"/>
          </a:xfrm>
          <a:prstGeom prst="rect">
            <a:avLst/>
          </a:prstGeom>
          <a:solidFill>
            <a:prstClr val="white"/>
          </a:solidFill>
          <a:ln>
            <a:noFill/>
          </a:ln>
          <a:effectLst/>
        </p:spPr>
        <p:txBody>
          <a:bodyPr rot="0" spcFirstLastPara="0" vert="horz" wrap="square" lIns="0" tIns="0" rIns="0" bIns="0" numCol="1" spcCol="0" rtlCol="1" fromWordArt="0" anchor="t" anchorCtr="0" forceAA="0" compatLnSpc="1">
            <a:prstTxWarp prst="textNoShape">
              <a:avLst/>
            </a:prstTxWarp>
            <a:noAutofit/>
          </a:bodyPr>
          <a:lstStyle/>
          <a:p>
            <a:pPr algn="ctr" rtl="1">
              <a:spcAft>
                <a:spcPts val="1000"/>
              </a:spcAft>
            </a:pPr>
            <a:r>
              <a:rPr lang="fa-IR" sz="900" b="1">
                <a:solidFill>
                  <a:srgbClr val="4F81BD"/>
                </a:solidFill>
                <a:effectLst/>
                <a:latin typeface="Calibri"/>
                <a:ea typeface="Calibri"/>
                <a:cs typeface="B Nazanin"/>
              </a:rPr>
              <a:t>شکل 2  وضعیت ایران از نظر شاخص امید به زندگی مردان تا سن 65 سالگی</a:t>
            </a:r>
            <a:endParaRPr lang="en-US" sz="900" b="1">
              <a:solidFill>
                <a:srgbClr val="4F81BD"/>
              </a:solidFill>
              <a:effectLst/>
              <a:latin typeface="Calibri"/>
              <a:ea typeface="Calibri"/>
              <a:cs typeface="B Nazanin"/>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6"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7" name="Rectangle 7"/>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71499330"/>
              </p:ext>
            </p:extLst>
          </p:nvPr>
        </p:nvGraphicFramePr>
        <p:xfrm>
          <a:off x="838200" y="2438400"/>
          <a:ext cx="7021194" cy="2590800"/>
        </p:xfrm>
        <a:graphic>
          <a:graphicData uri="http://schemas.openxmlformats.org/drawingml/2006/table">
            <a:tbl>
              <a:tblPr rtl="1" firstRow="1" firstCol="1" bandRow="1"/>
              <a:tblGrid>
                <a:gridCol w="2839041"/>
                <a:gridCol w="2224369"/>
                <a:gridCol w="1957784"/>
              </a:tblGrid>
              <a:tr h="430580">
                <a:tc>
                  <a:txBody>
                    <a:bodyPr/>
                    <a:lstStyle/>
                    <a:p>
                      <a:pPr algn="r" rtl="1">
                        <a:lnSpc>
                          <a:spcPct val="115000"/>
                        </a:lnSpc>
                        <a:spcAft>
                          <a:spcPts val="0"/>
                        </a:spcAft>
                      </a:pPr>
                      <a:r>
                        <a:rPr lang="fa-IR" sz="1400" b="1">
                          <a:solidFill>
                            <a:srgbClr val="5F497A"/>
                          </a:solidFill>
                          <a:effectLst/>
                          <a:latin typeface="Calibri"/>
                          <a:ea typeface="Calibri"/>
                          <a:cs typeface="B Titr" pitchFamily="2" charset="-78"/>
                        </a:rPr>
                        <a:t>امید به زندگی</a:t>
                      </a:r>
                      <a:endParaRPr lang="en-US" sz="14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1978</a:t>
                      </a:r>
                      <a:r>
                        <a:rPr lang="ar-SA" sz="1400" b="1">
                          <a:solidFill>
                            <a:srgbClr val="5F497A"/>
                          </a:solidFill>
                          <a:effectLst/>
                          <a:latin typeface="Calibri"/>
                          <a:ea typeface="Calibri"/>
                          <a:cs typeface="B Titr" pitchFamily="2" charset="-78"/>
                        </a:rPr>
                        <a:t>(1357شمسی)</a:t>
                      </a:r>
                      <a:endParaRPr lang="en-US" sz="14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2020</a:t>
                      </a:r>
                      <a:r>
                        <a:rPr lang="ar-SA" sz="1400" b="1">
                          <a:solidFill>
                            <a:srgbClr val="5F497A"/>
                          </a:solidFill>
                          <a:effectLst/>
                          <a:latin typeface="Calibri"/>
                          <a:ea typeface="Calibri"/>
                          <a:cs typeface="B Titr" pitchFamily="2" charset="-78"/>
                        </a:rPr>
                        <a:t>(1399شمسی)</a:t>
                      </a:r>
                      <a:endParaRPr lang="en-US" sz="14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430580">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ایران</a:t>
                      </a:r>
                      <a:endParaRPr lang="en-US" sz="14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56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75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441558">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میانگین جهانی</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tabLst>
                          <a:tab pos="972820" algn="ctr"/>
                        </a:tabLst>
                      </a:pPr>
                      <a:r>
                        <a:rPr lang="fa-IR" sz="1400" b="1">
                          <a:solidFill>
                            <a:srgbClr val="5F497A"/>
                          </a:solidFill>
                          <a:effectLst/>
                          <a:latin typeface="Calibri"/>
                          <a:ea typeface="Calibri"/>
                          <a:cs typeface="B Titr" pitchFamily="2" charset="-78"/>
                        </a:rPr>
                        <a:t>61 سال	</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72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r>
              <a:tr h="441558">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خاورمیانه و شمال آفریقا</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tabLst>
                          <a:tab pos="972820" algn="ctr"/>
                        </a:tabLst>
                      </a:pPr>
                      <a:r>
                        <a:rPr lang="fa-IR" sz="1400" b="1">
                          <a:solidFill>
                            <a:srgbClr val="5F497A"/>
                          </a:solidFill>
                          <a:effectLst/>
                          <a:latin typeface="Calibri"/>
                          <a:ea typeface="Calibri"/>
                          <a:cs typeface="B Titr" pitchFamily="2" charset="-78"/>
                        </a:rPr>
                        <a:t>57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73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solidFill>
                      <a:srgbClr val="DFD8E8"/>
                    </a:solidFill>
                  </a:tcPr>
                </a:tc>
              </a:tr>
              <a:tr h="428141">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عراق</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tabLst>
                          <a:tab pos="972820" algn="ctr"/>
                        </a:tabLst>
                      </a:pPr>
                      <a:r>
                        <a:rPr lang="fa-IR" sz="1400" b="1">
                          <a:solidFill>
                            <a:srgbClr val="5F497A"/>
                          </a:solidFill>
                          <a:effectLst/>
                          <a:latin typeface="Calibri"/>
                          <a:ea typeface="Calibri"/>
                          <a:cs typeface="B Titr" pitchFamily="2" charset="-78"/>
                        </a:rPr>
                        <a:t>64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69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a:noFill/>
                    </a:lnB>
                  </a:tcPr>
                </a:tc>
              </a:tr>
              <a:tr h="418383">
                <a:tc>
                  <a:txBody>
                    <a:bodyPr/>
                    <a:lstStyle/>
                    <a:p>
                      <a:pPr algn="justLow" rtl="1">
                        <a:lnSpc>
                          <a:spcPct val="115000"/>
                        </a:lnSpc>
                        <a:spcAft>
                          <a:spcPts val="0"/>
                        </a:spcAft>
                      </a:pPr>
                      <a:r>
                        <a:rPr lang="fa-IR" sz="1400" b="1">
                          <a:solidFill>
                            <a:srgbClr val="5F497A"/>
                          </a:solidFill>
                          <a:effectLst/>
                          <a:latin typeface="Calibri"/>
                          <a:ea typeface="Calibri"/>
                          <a:cs typeface="B Titr" pitchFamily="2" charset="-78"/>
                        </a:rPr>
                        <a:t>پاکستان</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solidFill>
                      <a:srgbClr val="DFD8E8"/>
                    </a:solidFill>
                  </a:tcPr>
                </a:tc>
                <a:tc>
                  <a:txBody>
                    <a:bodyPr/>
                    <a:lstStyle/>
                    <a:p>
                      <a:pPr algn="justLow" rtl="1">
                        <a:lnSpc>
                          <a:spcPct val="115000"/>
                        </a:lnSpc>
                        <a:spcAft>
                          <a:spcPts val="0"/>
                        </a:spcAft>
                        <a:tabLst>
                          <a:tab pos="972820" algn="ctr"/>
                        </a:tabLst>
                      </a:pPr>
                      <a:r>
                        <a:rPr lang="fa-IR" sz="1400" b="1">
                          <a:solidFill>
                            <a:srgbClr val="5F497A"/>
                          </a:solidFill>
                          <a:effectLst/>
                          <a:latin typeface="Calibri"/>
                          <a:ea typeface="Calibri"/>
                          <a:cs typeface="B Titr" pitchFamily="2" charset="-78"/>
                        </a:rPr>
                        <a:t>57 سال</a:t>
                      </a:r>
                      <a:endParaRPr lang="en-US" sz="1400" b="1">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solidFill>
                      <a:srgbClr val="DFD8E8"/>
                    </a:solidFill>
                  </a:tcPr>
                </a:tc>
                <a:tc>
                  <a:txBody>
                    <a:bodyPr/>
                    <a:lstStyle/>
                    <a:p>
                      <a:pPr algn="justLow" rtl="1">
                        <a:lnSpc>
                          <a:spcPct val="115000"/>
                        </a:lnSpc>
                        <a:spcAft>
                          <a:spcPts val="0"/>
                        </a:spcAft>
                      </a:pPr>
                      <a:r>
                        <a:rPr lang="fa-IR" sz="1400" b="1" dirty="0">
                          <a:solidFill>
                            <a:srgbClr val="5F497A"/>
                          </a:solidFill>
                          <a:effectLst/>
                          <a:latin typeface="Calibri"/>
                          <a:ea typeface="Calibri"/>
                          <a:cs typeface="B Titr" pitchFamily="2" charset="-78"/>
                        </a:rPr>
                        <a:t>66 سال</a:t>
                      </a:r>
                      <a:endParaRPr lang="en-US" sz="1400" b="1" dirty="0">
                        <a:solidFill>
                          <a:srgbClr val="5F497A"/>
                        </a:solidFill>
                        <a:effectLst/>
                        <a:latin typeface="Calibri"/>
                        <a:ea typeface="Calibri"/>
                        <a:cs typeface="B Titr" pitchFamily="2" charset="-78"/>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solidFill>
                      <a:srgbClr val="DFD8E8"/>
                    </a:solidFill>
                  </a:tcPr>
                </a:tc>
              </a:tr>
            </a:tbl>
          </a:graphicData>
        </a:graphic>
      </p:graphicFrame>
    </p:spTree>
    <p:extLst>
      <p:ext uri="{BB962C8B-B14F-4D97-AF65-F5344CB8AC3E}">
        <p14:creationId xmlns:p14="http://schemas.microsoft.com/office/powerpoint/2010/main" val="2014513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000" b="1" dirty="0">
                <a:cs typeface="B Titr" pitchFamily="2" charset="-78"/>
              </a:rPr>
              <a:t>مرگ و میر مادران باردار</a:t>
            </a:r>
            <a:r>
              <a:rPr lang="en-US" sz="2000" b="1" dirty="0">
                <a:cs typeface="B Titr" pitchFamily="2" charset="-78"/>
              </a:rPr>
              <a:t/>
            </a:r>
            <a:br>
              <a:rPr lang="en-US" sz="2000" b="1" dirty="0">
                <a:cs typeface="B Titr" pitchFamily="2" charset="-78"/>
              </a:rPr>
            </a:br>
            <a:endParaRPr lang="fa-IR" sz="2000" dirty="0">
              <a:cs typeface="B Titr" pitchFamily="2" charset="-78"/>
            </a:endParaRPr>
          </a:p>
        </p:txBody>
      </p:sp>
      <p:sp>
        <p:nvSpPr>
          <p:cNvPr id="3" name="Text Placeholder 2"/>
          <p:cNvSpPr>
            <a:spLocks noGrp="1"/>
          </p:cNvSpPr>
          <p:nvPr>
            <p:ph type="body" idx="1"/>
          </p:nvPr>
        </p:nvSpPr>
        <p:spPr/>
        <p:txBody>
          <a:bodyPr/>
          <a:lstStyle/>
          <a:p>
            <a:endParaRPr lang="fa-IR"/>
          </a:p>
        </p:txBody>
      </p:sp>
      <p:pic>
        <p:nvPicPr>
          <p:cNvPr id="4" name="Picture 3" descr="maternal-mortality"/>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24000"/>
            <a:ext cx="6476999" cy="4876799"/>
          </a:xfrm>
          <a:prstGeom prst="rect">
            <a:avLst/>
          </a:prstGeom>
          <a:noFill/>
          <a:ln>
            <a:noFill/>
          </a:ln>
        </p:spPr>
      </p:pic>
    </p:spTree>
    <p:extLst>
      <p:ext uri="{BB962C8B-B14F-4D97-AF65-F5344CB8AC3E}">
        <p14:creationId xmlns:p14="http://schemas.microsoft.com/office/powerpoint/2010/main" val="1531222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a:cs typeface="B Titr" pitchFamily="2" charset="-78"/>
              </a:rPr>
              <a:t>واكسيناسيون </a:t>
            </a:r>
            <a:r>
              <a:rPr lang="en-US" sz="2800" b="1" dirty="0">
                <a:cs typeface="B Titr" pitchFamily="2" charset="-78"/>
              </a:rPr>
              <a:t/>
            </a:r>
            <a:br>
              <a:rPr lang="en-US" sz="2800" b="1" dirty="0">
                <a:cs typeface="B Titr" pitchFamily="2" charset="-78"/>
              </a:rPr>
            </a:br>
            <a:endParaRPr lang="fa-IR" sz="2800" dirty="0">
              <a:cs typeface="B Titr" pitchFamily="2" charset="-78"/>
            </a:endParaRPr>
          </a:p>
        </p:txBody>
      </p:sp>
      <p:sp>
        <p:nvSpPr>
          <p:cNvPr id="3" name="Text Placeholder 2"/>
          <p:cNvSpPr>
            <a:spLocks noGrp="1"/>
          </p:cNvSpPr>
          <p:nvPr>
            <p:ph type="body" idx="1"/>
          </p:nvPr>
        </p:nvSpPr>
        <p:spPr/>
        <p:txBody>
          <a:bodyPr/>
          <a:lstStyle/>
          <a:p>
            <a:endParaRPr lang="fa-IR"/>
          </a:p>
        </p:txBody>
      </p:sp>
      <p:pic>
        <p:nvPicPr>
          <p:cNvPr id="40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455" y="1560194"/>
            <a:ext cx="5515610" cy="4535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6"/>
          <p:cNvSpPr txBox="1"/>
          <p:nvPr/>
        </p:nvSpPr>
        <p:spPr>
          <a:xfrm>
            <a:off x="1566227" y="6324600"/>
            <a:ext cx="4838065" cy="304800"/>
          </a:xfrm>
          <a:prstGeom prst="rect">
            <a:avLst/>
          </a:prstGeom>
          <a:solidFill>
            <a:prstClr val="white"/>
          </a:solidFill>
          <a:ln>
            <a:noFill/>
          </a:ln>
          <a:effectLst/>
        </p:spPr>
        <p:txBody>
          <a:bodyPr rot="0" spcFirstLastPara="0" vert="horz" wrap="square" lIns="0" tIns="0" rIns="0" bIns="0" numCol="1" spcCol="0" rtlCol="1" fromWordArt="0" anchor="t" anchorCtr="0" forceAA="0" compatLnSpc="1">
            <a:prstTxWarp prst="textNoShape">
              <a:avLst/>
            </a:prstTxWarp>
            <a:spAutoFit/>
          </a:bodyPr>
          <a:lstStyle/>
          <a:p>
            <a:pPr algn="ctr" rtl="1">
              <a:spcAft>
                <a:spcPts val="1000"/>
              </a:spcAft>
            </a:pPr>
            <a:r>
              <a:rPr lang="fa-IR" sz="900" b="1" dirty="0">
                <a:solidFill>
                  <a:srgbClr val="4F81BD"/>
                </a:solidFill>
                <a:effectLst/>
                <a:latin typeface="Calibri"/>
                <a:ea typeface="Calibri"/>
                <a:cs typeface="B Nazanin"/>
              </a:rPr>
              <a:t>شکل 11  درصد واکسیناسیون دیفتری، کزاز و سیاه سرفه 1980 </a:t>
            </a:r>
            <a:r>
              <a:rPr lang="ar-SA" sz="900" b="1" dirty="0">
                <a:solidFill>
                  <a:srgbClr val="4F81BD"/>
                </a:solidFill>
                <a:effectLst/>
                <a:latin typeface="Calibri"/>
                <a:ea typeface="Calibri"/>
                <a:cs typeface="B Nazanin"/>
              </a:rPr>
              <a:t>(1359شمسی) </a:t>
            </a:r>
            <a:r>
              <a:rPr lang="fa-IR" sz="900" b="1" dirty="0">
                <a:solidFill>
                  <a:srgbClr val="4F81BD"/>
                </a:solidFill>
                <a:effectLst/>
                <a:latin typeface="Calibri"/>
                <a:ea typeface="Calibri"/>
                <a:cs typeface="B Nazanin"/>
              </a:rPr>
              <a:t> تا 2015</a:t>
            </a:r>
            <a:r>
              <a:rPr lang="ar-SA" sz="900" b="1" dirty="0">
                <a:solidFill>
                  <a:srgbClr val="4F81BD"/>
                </a:solidFill>
                <a:effectLst/>
                <a:latin typeface="Calibri"/>
                <a:ea typeface="Calibri"/>
                <a:cs typeface="B Nazanin"/>
              </a:rPr>
              <a:t>(1394شمسی)</a:t>
            </a:r>
            <a:endParaRPr lang="en-US" sz="900" b="1" dirty="0">
              <a:solidFill>
                <a:srgbClr val="4F81BD"/>
              </a:solidFill>
              <a:effectLst/>
              <a:latin typeface="Calibri"/>
              <a:ea typeface="Calibri"/>
              <a:cs typeface="B Nazanin"/>
            </a:endParaRPr>
          </a:p>
        </p:txBody>
      </p:sp>
      <p:sp>
        <p:nvSpPr>
          <p:cNvPr id="4" name="Rectangle 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6" name="Rectangle 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B Nazanin" pitchFamily="2" charset="-78"/>
              </a:rPr>
              <a:t/>
            </a:r>
            <a:br>
              <a:rPr kumimoji="0" lang="en-US" sz="1100" b="0" i="0" u="none" strike="noStrike" cap="none" normalizeH="0" baseline="0" smtClean="0">
                <a:ln>
                  <a:noFill/>
                </a:ln>
                <a:solidFill>
                  <a:schemeClr val="tx1"/>
                </a:solidFill>
                <a:effectLst/>
                <a:latin typeface="Calibri" pitchFamily="34" charset="0"/>
                <a:ea typeface="Calibri" pitchFamily="34" charset="0"/>
                <a:cs typeface="B Nazanin" pitchFamily="2" charset="-78"/>
              </a:rPr>
            </a:b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42405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Titr" pitchFamily="2" charset="-78"/>
              </a:rPr>
              <a:t>مرگ در اثر سوءتغذیه</a:t>
            </a:r>
            <a:r>
              <a:rPr lang="en-US" b="1" dirty="0">
                <a:cs typeface="B Titr" pitchFamily="2" charset="-78"/>
              </a:rPr>
              <a:t/>
            </a:r>
            <a:br>
              <a:rPr lang="en-US" b="1" dirty="0">
                <a:cs typeface="B Titr" pitchFamily="2" charset="-78"/>
              </a:rPr>
            </a:br>
            <a:endParaRPr lang="fa-IR" dirty="0">
              <a:cs typeface="B Titr" pitchFamily="2" charset="-78"/>
            </a:endParaRPr>
          </a:p>
        </p:txBody>
      </p:sp>
      <p:sp>
        <p:nvSpPr>
          <p:cNvPr id="3" name="Text Placeholder 2"/>
          <p:cNvSpPr>
            <a:spLocks noGrp="1"/>
          </p:cNvSpPr>
          <p:nvPr>
            <p:ph type="body" idx="1"/>
          </p:nvPr>
        </p:nvSpPr>
        <p:spPr/>
        <p:txBody>
          <a:bodyPr/>
          <a:lstStyle/>
          <a:p>
            <a:endParaRPr lang="fa-IR"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8193" name="Picture 62"/>
          <p:cNvPicPr>
            <a:picLocks noChangeAspect="1" noChangeArrowheads="1"/>
          </p:cNvPicPr>
          <p:nvPr/>
        </p:nvPicPr>
        <p:blipFill>
          <a:blip r:embed="rId2">
            <a:extLst>
              <a:ext uri="{28A0092B-C50C-407E-A947-70E740481C1C}">
                <a14:useLocalDpi xmlns:a14="http://schemas.microsoft.com/office/drawing/2010/main" val="0"/>
              </a:ext>
            </a:extLst>
          </a:blip>
          <a:srcRect b="16882"/>
          <a:stretch>
            <a:fillRect/>
          </a:stretch>
        </p:blipFill>
        <p:spPr bwMode="auto">
          <a:xfrm>
            <a:off x="1143000" y="2057400"/>
            <a:ext cx="6715125" cy="36444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6248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شکل 62 مرگ در اثر سوءتغذیه در ایران و جهان</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60759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Titr" pitchFamily="2" charset="-78"/>
              </a:rPr>
              <a:t>مصرف پروتئین </a:t>
            </a:r>
            <a:r>
              <a:rPr lang="en-US" b="1" dirty="0">
                <a:cs typeface="B Titr" pitchFamily="2" charset="-78"/>
              </a:rPr>
              <a:t/>
            </a:r>
            <a:br>
              <a:rPr lang="en-US" b="1" dirty="0">
                <a:cs typeface="B Titr" pitchFamily="2" charset="-78"/>
              </a:rPr>
            </a:br>
            <a:endParaRPr lang="fa-IR" dirty="0">
              <a:cs typeface="B 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1575894723"/>
              </p:ext>
            </p:extLst>
          </p:nvPr>
        </p:nvGraphicFramePr>
        <p:xfrm>
          <a:off x="1371600" y="1371600"/>
          <a:ext cx="6080760" cy="736092"/>
        </p:xfrm>
        <a:graphic>
          <a:graphicData uri="http://schemas.openxmlformats.org/drawingml/2006/table">
            <a:tbl>
              <a:tblPr rtl="1" firstRow="1" firstCol="1" bandRow="1"/>
              <a:tblGrid>
                <a:gridCol w="3040380"/>
                <a:gridCol w="3040380"/>
              </a:tblGrid>
              <a:tr h="0">
                <a:tc>
                  <a:txBody>
                    <a:bodyPr/>
                    <a:lstStyle/>
                    <a:p>
                      <a:pPr algn="just" rtl="1">
                        <a:lnSpc>
                          <a:spcPct val="115000"/>
                        </a:lnSpc>
                        <a:spcAft>
                          <a:spcPts val="0"/>
                        </a:spcAft>
                      </a:pPr>
                      <a:r>
                        <a:rPr lang="fa-IR" sz="1400">
                          <a:effectLst/>
                          <a:latin typeface="Calibri"/>
                          <a:ea typeface="Calibri"/>
                          <a:cs typeface="B Titr" pitchFamily="2" charset="-78"/>
                        </a:rPr>
                        <a:t>ایران / سال</a:t>
                      </a:r>
                      <a:endParaRPr lang="en-US" sz="11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pPr>
                      <a:r>
                        <a:rPr lang="fa-IR" sz="1400">
                          <a:effectLst/>
                          <a:latin typeface="Calibri"/>
                          <a:ea typeface="Calibri"/>
                          <a:cs typeface="B Titr" pitchFamily="2" charset="-78"/>
                        </a:rPr>
                        <a:t>سرانه مصرف روزانه پروتئین از منابع مختلف</a:t>
                      </a:r>
                      <a:endParaRPr lang="en-US" sz="11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rtl="1">
                        <a:lnSpc>
                          <a:spcPct val="115000"/>
                        </a:lnSpc>
                        <a:spcAft>
                          <a:spcPts val="0"/>
                        </a:spcAft>
                      </a:pPr>
                      <a:r>
                        <a:rPr lang="fa-IR" sz="1400">
                          <a:effectLst/>
                          <a:latin typeface="Calibri"/>
                          <a:ea typeface="Calibri"/>
                          <a:cs typeface="B Titr" pitchFamily="2" charset="-78"/>
                        </a:rPr>
                        <a:t>1978(1357شمسی)</a:t>
                      </a:r>
                      <a:endParaRPr lang="en-US" sz="11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pPr>
                      <a:r>
                        <a:rPr lang="fa-IR" sz="1400">
                          <a:effectLst/>
                          <a:latin typeface="Calibri"/>
                          <a:ea typeface="Calibri"/>
                          <a:cs typeface="B Titr" pitchFamily="2" charset="-78"/>
                        </a:rPr>
                        <a:t>67 گرم</a:t>
                      </a:r>
                      <a:endParaRPr lang="en-US" sz="11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rtl="1">
                        <a:lnSpc>
                          <a:spcPct val="115000"/>
                        </a:lnSpc>
                        <a:spcAft>
                          <a:spcPts val="0"/>
                        </a:spcAft>
                      </a:pPr>
                      <a:r>
                        <a:rPr lang="fa-IR" sz="1400">
                          <a:effectLst/>
                          <a:latin typeface="Calibri"/>
                          <a:ea typeface="Calibri"/>
                          <a:cs typeface="B Titr" pitchFamily="2" charset="-78"/>
                        </a:rPr>
                        <a:t>2019(1398شمسی)</a:t>
                      </a:r>
                      <a:endParaRPr lang="en-US" sz="110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15000"/>
                        </a:lnSpc>
                        <a:spcAft>
                          <a:spcPts val="0"/>
                        </a:spcAft>
                      </a:pPr>
                      <a:r>
                        <a:rPr lang="fa-IR" sz="1400" dirty="0">
                          <a:effectLst/>
                          <a:latin typeface="Calibri"/>
                          <a:ea typeface="Calibri"/>
                          <a:cs typeface="B Titr" pitchFamily="2" charset="-78"/>
                        </a:rPr>
                        <a:t>82 گرم</a:t>
                      </a:r>
                      <a:endParaRPr lang="en-US" sz="1100" dirty="0">
                        <a:effectLst/>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descr="C:\Users\reza\Downloads\Screenshot_۲۰۲۳۰۱۲۲_۰۲۰۰۰۰_Chrome.jpg"/>
          <p:cNvPicPr/>
          <p:nvPr/>
        </p:nvPicPr>
        <p:blipFill rotWithShape="1">
          <a:blip r:embed="rId2" cstate="print">
            <a:extLst>
              <a:ext uri="{28A0092B-C50C-407E-A947-70E740481C1C}">
                <a14:useLocalDpi xmlns:a14="http://schemas.microsoft.com/office/drawing/2010/main" val="0"/>
              </a:ext>
            </a:extLst>
          </a:blip>
          <a:srcRect t="1031"/>
          <a:stretch/>
        </p:blipFill>
        <p:spPr bwMode="auto">
          <a:xfrm>
            <a:off x="2819400" y="2423160"/>
            <a:ext cx="3257550" cy="4038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875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cs typeface="B Titr" pitchFamily="2" charset="-78"/>
              </a:rPr>
              <a:t>مصرف میوه</a:t>
            </a:r>
            <a:r>
              <a:rPr lang="en-US" b="1" dirty="0">
                <a:cs typeface="B Titr" pitchFamily="2" charset="-78"/>
              </a:rPr>
              <a:t/>
            </a:r>
            <a:br>
              <a:rPr lang="en-US" b="1" dirty="0">
                <a:cs typeface="B Titr" pitchFamily="2" charset="-78"/>
              </a:rPr>
            </a:br>
            <a:endParaRPr lang="fa-IR" dirty="0">
              <a:cs typeface="B 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836026759"/>
              </p:ext>
            </p:extLst>
          </p:nvPr>
        </p:nvGraphicFramePr>
        <p:xfrm>
          <a:off x="1981200" y="1219200"/>
          <a:ext cx="4953000" cy="1600200"/>
        </p:xfrm>
        <a:graphic>
          <a:graphicData uri="http://schemas.openxmlformats.org/drawingml/2006/table">
            <a:tbl>
              <a:tblPr rtl="1" firstRow="1" firstCol="1" bandRow="1"/>
              <a:tblGrid>
                <a:gridCol w="1592162"/>
                <a:gridCol w="3360838"/>
              </a:tblGrid>
              <a:tr h="320040">
                <a:tc>
                  <a:txBody>
                    <a:bodyPr/>
                    <a:lstStyle/>
                    <a:p>
                      <a:pPr algn="just" rtl="1">
                        <a:lnSpc>
                          <a:spcPct val="115000"/>
                        </a:lnSpc>
                        <a:spcAft>
                          <a:spcPts val="0"/>
                        </a:spcAft>
                      </a:pPr>
                      <a:r>
                        <a:rPr lang="fa-IR" sz="1400" b="1">
                          <a:effectLst/>
                          <a:latin typeface="Times New Roman"/>
                          <a:ea typeface="Times New Roman"/>
                          <a:cs typeface="B Titr" pitchFamily="2" charset="-78"/>
                        </a:rPr>
                        <a:t>کشور</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just" rtl="1">
                        <a:lnSpc>
                          <a:spcPct val="115000"/>
                        </a:lnSpc>
                        <a:spcAft>
                          <a:spcPts val="0"/>
                        </a:spcAft>
                      </a:pPr>
                      <a:r>
                        <a:rPr lang="fa-IR" sz="1400" b="1">
                          <a:effectLst/>
                          <a:latin typeface="Times New Roman"/>
                          <a:ea typeface="Times New Roman"/>
                          <a:cs typeface="B Titr" pitchFamily="2" charset="-78"/>
                        </a:rPr>
                        <a:t>سرانه مصرف سالانه میوه سال 1978(1357 شمسی)</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320040">
                <a:tc>
                  <a:txBody>
                    <a:bodyPr/>
                    <a:lstStyle/>
                    <a:p>
                      <a:pPr algn="just" rtl="1">
                        <a:lnSpc>
                          <a:spcPct val="115000"/>
                        </a:lnSpc>
                        <a:spcAft>
                          <a:spcPts val="0"/>
                        </a:spcAft>
                      </a:pPr>
                      <a:r>
                        <a:rPr lang="fa-IR" sz="1400" b="1">
                          <a:effectLst/>
                          <a:latin typeface="Times New Roman"/>
                          <a:ea typeface="Times New Roman"/>
                          <a:cs typeface="B Titr" pitchFamily="2" charset="-78"/>
                        </a:rPr>
                        <a:t>ترکیه</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rtl="1">
                        <a:lnSpc>
                          <a:spcPct val="115000"/>
                        </a:lnSpc>
                        <a:spcAft>
                          <a:spcPts val="0"/>
                        </a:spcAft>
                      </a:pPr>
                      <a:r>
                        <a:rPr lang="fa-IR" sz="1400">
                          <a:effectLst/>
                          <a:latin typeface="Times New Roman"/>
                          <a:ea typeface="Calibri"/>
                          <a:cs typeface="B Titr" pitchFamily="2" charset="-78"/>
                        </a:rPr>
                        <a:t>128 کیلوگرم</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20040">
                <a:tc>
                  <a:txBody>
                    <a:bodyPr/>
                    <a:lstStyle/>
                    <a:p>
                      <a:pPr algn="just" rtl="1">
                        <a:lnSpc>
                          <a:spcPct val="115000"/>
                        </a:lnSpc>
                        <a:spcAft>
                          <a:spcPts val="0"/>
                        </a:spcAft>
                      </a:pPr>
                      <a:r>
                        <a:rPr lang="fa-IR" sz="1400" b="1">
                          <a:effectLst/>
                          <a:latin typeface="Times New Roman"/>
                          <a:ea typeface="Times New Roman"/>
                          <a:cs typeface="B Titr" pitchFamily="2" charset="-78"/>
                        </a:rPr>
                        <a:t>عربستان</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rtl="1">
                        <a:lnSpc>
                          <a:spcPct val="115000"/>
                        </a:lnSpc>
                        <a:spcAft>
                          <a:spcPts val="0"/>
                        </a:spcAft>
                      </a:pPr>
                      <a:r>
                        <a:rPr lang="fa-IR" sz="1400">
                          <a:effectLst/>
                          <a:latin typeface="Times New Roman"/>
                          <a:ea typeface="Calibri"/>
                          <a:cs typeface="B Titr" pitchFamily="2" charset="-78"/>
                        </a:rPr>
                        <a:t>128 کیلوگرم</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20040">
                <a:tc>
                  <a:txBody>
                    <a:bodyPr/>
                    <a:lstStyle/>
                    <a:p>
                      <a:pPr algn="just" rtl="1">
                        <a:lnSpc>
                          <a:spcPct val="115000"/>
                        </a:lnSpc>
                        <a:spcAft>
                          <a:spcPts val="0"/>
                        </a:spcAft>
                      </a:pPr>
                      <a:r>
                        <a:rPr lang="fa-IR" sz="1400" b="1">
                          <a:effectLst/>
                          <a:latin typeface="Times New Roman"/>
                          <a:ea typeface="Times New Roman"/>
                          <a:cs typeface="B Titr" pitchFamily="2" charset="-78"/>
                        </a:rPr>
                        <a:t>عراق</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rtl="1">
                        <a:lnSpc>
                          <a:spcPct val="115000"/>
                        </a:lnSpc>
                        <a:spcAft>
                          <a:spcPts val="0"/>
                        </a:spcAft>
                      </a:pPr>
                      <a:r>
                        <a:rPr lang="fa-IR" sz="1400">
                          <a:effectLst/>
                          <a:latin typeface="Times New Roman"/>
                          <a:ea typeface="Calibri"/>
                          <a:cs typeface="B Titr" pitchFamily="2" charset="-78"/>
                        </a:rPr>
                        <a:t>73 کیلوگرم</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20040">
                <a:tc>
                  <a:txBody>
                    <a:bodyPr/>
                    <a:lstStyle/>
                    <a:p>
                      <a:pPr algn="just" rtl="1">
                        <a:lnSpc>
                          <a:spcPct val="115000"/>
                        </a:lnSpc>
                        <a:spcAft>
                          <a:spcPts val="0"/>
                        </a:spcAft>
                      </a:pPr>
                      <a:r>
                        <a:rPr lang="fa-IR" sz="1400" b="1">
                          <a:effectLst/>
                          <a:latin typeface="Times New Roman"/>
                          <a:ea typeface="Times New Roman"/>
                          <a:cs typeface="B Titr" pitchFamily="2" charset="-78"/>
                        </a:rPr>
                        <a:t>ایران</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rtl="1">
                        <a:lnSpc>
                          <a:spcPct val="115000"/>
                        </a:lnSpc>
                        <a:spcAft>
                          <a:spcPts val="0"/>
                        </a:spcAft>
                      </a:pPr>
                      <a:r>
                        <a:rPr lang="fa-IR" sz="1400" dirty="0">
                          <a:effectLst/>
                          <a:latin typeface="Times New Roman"/>
                          <a:ea typeface="Calibri"/>
                          <a:cs typeface="B Titr" pitchFamily="2" charset="-78"/>
                        </a:rPr>
                        <a:t>67 کیلوگرم</a:t>
                      </a:r>
                      <a:endParaRPr lang="en-US" sz="1400" dirty="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08451820"/>
              </p:ext>
            </p:extLst>
          </p:nvPr>
        </p:nvGraphicFramePr>
        <p:xfrm>
          <a:off x="1752600" y="3657600"/>
          <a:ext cx="5181600" cy="1676400"/>
        </p:xfrm>
        <a:graphic>
          <a:graphicData uri="http://schemas.openxmlformats.org/drawingml/2006/table">
            <a:tbl>
              <a:tblPr rtl="1" firstRow="1" firstCol="1" bandRow="1"/>
              <a:tblGrid>
                <a:gridCol w="1665646"/>
                <a:gridCol w="3515954"/>
              </a:tblGrid>
              <a:tr h="335280">
                <a:tc>
                  <a:txBody>
                    <a:bodyPr/>
                    <a:lstStyle/>
                    <a:p>
                      <a:pPr algn="just" rtl="1">
                        <a:lnSpc>
                          <a:spcPct val="115000"/>
                        </a:lnSpc>
                        <a:spcAft>
                          <a:spcPts val="0"/>
                        </a:spcAft>
                      </a:pPr>
                      <a:r>
                        <a:rPr lang="fa-IR" sz="1400" b="1">
                          <a:effectLst/>
                          <a:latin typeface="Times New Roman"/>
                          <a:ea typeface="Times New Roman"/>
                          <a:cs typeface="B Titr" pitchFamily="2" charset="-78"/>
                        </a:rPr>
                        <a:t>کشور</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just" rtl="1">
                        <a:lnSpc>
                          <a:spcPct val="115000"/>
                        </a:lnSpc>
                        <a:spcAft>
                          <a:spcPts val="0"/>
                        </a:spcAft>
                      </a:pPr>
                      <a:r>
                        <a:rPr lang="fa-IR" sz="1400" b="1">
                          <a:effectLst/>
                          <a:latin typeface="Times New Roman"/>
                          <a:ea typeface="Times New Roman"/>
                          <a:cs typeface="B Titr" pitchFamily="2" charset="-78"/>
                        </a:rPr>
                        <a:t>سرانه مصرف سالانه میوه سال 2019(1398 شمسی)</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335280">
                <a:tc>
                  <a:txBody>
                    <a:bodyPr/>
                    <a:lstStyle/>
                    <a:p>
                      <a:pPr algn="just" rtl="1">
                        <a:lnSpc>
                          <a:spcPct val="115000"/>
                        </a:lnSpc>
                        <a:spcAft>
                          <a:spcPts val="0"/>
                        </a:spcAft>
                      </a:pPr>
                      <a:r>
                        <a:rPr lang="fa-IR" sz="1400" b="1">
                          <a:effectLst/>
                          <a:latin typeface="Times New Roman"/>
                          <a:ea typeface="Times New Roman"/>
                          <a:cs typeface="B Titr" pitchFamily="2" charset="-78"/>
                        </a:rPr>
                        <a:t>ایران</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rtl="1">
                        <a:lnSpc>
                          <a:spcPct val="115000"/>
                        </a:lnSpc>
                        <a:spcAft>
                          <a:spcPts val="0"/>
                        </a:spcAft>
                      </a:pPr>
                      <a:r>
                        <a:rPr lang="fa-IR" sz="1400">
                          <a:effectLst/>
                          <a:latin typeface="Times New Roman"/>
                          <a:ea typeface="Calibri"/>
                          <a:cs typeface="B Titr" pitchFamily="2" charset="-78"/>
                        </a:rPr>
                        <a:t>144 کیلوگرم</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35280">
                <a:tc>
                  <a:txBody>
                    <a:bodyPr/>
                    <a:lstStyle/>
                    <a:p>
                      <a:pPr algn="just" rtl="1">
                        <a:lnSpc>
                          <a:spcPct val="115000"/>
                        </a:lnSpc>
                        <a:spcAft>
                          <a:spcPts val="0"/>
                        </a:spcAft>
                      </a:pPr>
                      <a:r>
                        <a:rPr lang="fa-IR" sz="1400" b="1">
                          <a:effectLst/>
                          <a:latin typeface="Times New Roman"/>
                          <a:ea typeface="Times New Roman"/>
                          <a:cs typeface="B Titr" pitchFamily="2" charset="-78"/>
                        </a:rPr>
                        <a:t>ترکیه</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rtl="1">
                        <a:lnSpc>
                          <a:spcPct val="115000"/>
                        </a:lnSpc>
                        <a:spcAft>
                          <a:spcPts val="0"/>
                        </a:spcAft>
                      </a:pPr>
                      <a:r>
                        <a:rPr lang="fa-IR" sz="1400">
                          <a:effectLst/>
                          <a:latin typeface="Times New Roman"/>
                          <a:ea typeface="Calibri"/>
                          <a:cs typeface="B Titr" pitchFamily="2" charset="-78"/>
                        </a:rPr>
                        <a:t>128 کیلوگرم</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35280">
                <a:tc>
                  <a:txBody>
                    <a:bodyPr/>
                    <a:lstStyle/>
                    <a:p>
                      <a:pPr algn="just" rtl="1">
                        <a:lnSpc>
                          <a:spcPct val="115000"/>
                        </a:lnSpc>
                        <a:spcAft>
                          <a:spcPts val="0"/>
                        </a:spcAft>
                      </a:pPr>
                      <a:r>
                        <a:rPr lang="fa-IR" sz="1400" b="1">
                          <a:effectLst/>
                          <a:latin typeface="Times New Roman"/>
                          <a:ea typeface="Times New Roman"/>
                          <a:cs typeface="B Titr" pitchFamily="2" charset="-78"/>
                        </a:rPr>
                        <a:t>عربستان</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rtl="1">
                        <a:lnSpc>
                          <a:spcPct val="115000"/>
                        </a:lnSpc>
                        <a:spcAft>
                          <a:spcPts val="0"/>
                        </a:spcAft>
                      </a:pPr>
                      <a:r>
                        <a:rPr lang="fa-IR" sz="1400">
                          <a:effectLst/>
                          <a:latin typeface="Times New Roman"/>
                          <a:ea typeface="Calibri"/>
                          <a:cs typeface="B Titr" pitchFamily="2" charset="-78"/>
                        </a:rPr>
                        <a:t>69 کیلوگرم</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35280">
                <a:tc>
                  <a:txBody>
                    <a:bodyPr/>
                    <a:lstStyle/>
                    <a:p>
                      <a:pPr algn="just" rtl="1">
                        <a:lnSpc>
                          <a:spcPct val="115000"/>
                        </a:lnSpc>
                        <a:spcAft>
                          <a:spcPts val="0"/>
                        </a:spcAft>
                      </a:pPr>
                      <a:r>
                        <a:rPr lang="fa-IR" sz="1400" b="1">
                          <a:effectLst/>
                          <a:latin typeface="Times New Roman"/>
                          <a:ea typeface="Times New Roman"/>
                          <a:cs typeface="B Titr" pitchFamily="2" charset="-78"/>
                        </a:rPr>
                        <a:t>عراق</a:t>
                      </a:r>
                      <a:endParaRPr lang="en-US" sz="140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rtl="1">
                        <a:lnSpc>
                          <a:spcPct val="115000"/>
                        </a:lnSpc>
                        <a:spcAft>
                          <a:spcPts val="0"/>
                        </a:spcAft>
                      </a:pPr>
                      <a:r>
                        <a:rPr lang="fa-IR" sz="1400" dirty="0">
                          <a:effectLst/>
                          <a:latin typeface="Times New Roman"/>
                          <a:ea typeface="Calibri"/>
                          <a:cs typeface="B Titr" pitchFamily="2" charset="-78"/>
                        </a:rPr>
                        <a:t>66 کیلوگرم</a:t>
                      </a:r>
                      <a:endParaRPr lang="en-US" sz="1400" dirty="0">
                        <a:effectLst/>
                        <a:latin typeface="Calibri"/>
                        <a:ea typeface="Calibri"/>
                        <a:cs typeface="B Titr" pitchFamily="2" charset="-78"/>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5213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b="1" dirty="0">
                <a:cs typeface="B Titr" pitchFamily="2" charset="-78"/>
              </a:rPr>
              <a:t>مصرف میوه</a:t>
            </a:r>
            <a:r>
              <a:rPr lang="en-US" b="1" dirty="0">
                <a:cs typeface="B Titr" pitchFamily="2" charset="-78"/>
              </a:rPr>
              <a:t/>
            </a:r>
            <a:br>
              <a:rPr lang="en-US" b="1" dirty="0">
                <a:cs typeface="B Titr" pitchFamily="2" charset="-78"/>
              </a:rPr>
            </a:br>
            <a:r>
              <a:rPr lang="fa-IR" dirty="0"/>
              <a:t/>
            </a:r>
            <a:br>
              <a:rPr lang="fa-IR" dirty="0"/>
            </a:br>
            <a:endParaRPr lang="fa-IR" dirty="0"/>
          </a:p>
        </p:txBody>
      </p:sp>
      <p:sp>
        <p:nvSpPr>
          <p:cNvPr id="3" name="Text Placeholder 2"/>
          <p:cNvSpPr>
            <a:spLocks noGrp="1"/>
          </p:cNvSpPr>
          <p:nvPr>
            <p:ph type="body" idx="1"/>
          </p:nvPr>
        </p:nvSpPr>
        <p:spPr/>
        <p:txBody>
          <a:bodyPr/>
          <a:lstStyle/>
          <a:p>
            <a:endParaRPr lang="fa-IR" dirty="0"/>
          </a:p>
        </p:txBody>
      </p:sp>
      <p:pic>
        <p:nvPicPr>
          <p:cNvPr id="4" name="Picture 3" descr="C:\Users\reza\Downloads\Screenshot_۲۰۲۳۰۱۲۲_۰۰۱۰۰۶_Chrome.jpg"/>
          <p:cNvPicPr/>
          <p:nvPr/>
        </p:nvPicPr>
        <p:blipFill rotWithShape="1">
          <a:blip r:embed="rId2" cstate="print">
            <a:extLst>
              <a:ext uri="{28A0092B-C50C-407E-A947-70E740481C1C}">
                <a14:useLocalDpi xmlns:a14="http://schemas.microsoft.com/office/drawing/2010/main" val="0"/>
              </a:ext>
            </a:extLst>
          </a:blip>
          <a:srcRect b="1613"/>
          <a:stretch/>
        </p:blipFill>
        <p:spPr bwMode="auto">
          <a:xfrm>
            <a:off x="1752600" y="838200"/>
            <a:ext cx="5007610" cy="3352800"/>
          </a:xfrm>
          <a:prstGeom prst="rect">
            <a:avLst/>
          </a:prstGeom>
          <a:noFill/>
          <a:ln>
            <a:noFill/>
          </a:ln>
          <a:extLst>
            <a:ext uri="{53640926-AAD7-44D8-BBD7-CCE9431645EC}">
              <a14:shadowObscured xmlns:a14="http://schemas.microsoft.com/office/drawing/2010/main"/>
            </a:ext>
          </a:extLst>
        </p:spPr>
      </p:pic>
      <p:pic>
        <p:nvPicPr>
          <p:cNvPr id="6" name="Picture 5" descr="C:\Users\reza\Downloads\Screenshot_۲۰۲۳۰۱۲۲_۰۰۱۴۲۰_Chrome.jpg"/>
          <p:cNvPicPr/>
          <p:nvPr/>
        </p:nvPicPr>
        <p:blipFill rotWithShape="1">
          <a:blip r:embed="rId3" cstate="print">
            <a:extLst>
              <a:ext uri="{28A0092B-C50C-407E-A947-70E740481C1C}">
                <a14:useLocalDpi xmlns:a14="http://schemas.microsoft.com/office/drawing/2010/main" val="0"/>
              </a:ext>
            </a:extLst>
          </a:blip>
          <a:srcRect l="2650" t="2008" r="2986" b="3193"/>
          <a:stretch/>
        </p:blipFill>
        <p:spPr bwMode="auto">
          <a:xfrm>
            <a:off x="5518467" y="4349750"/>
            <a:ext cx="1535430" cy="2035810"/>
          </a:xfrm>
          <a:prstGeom prst="rect">
            <a:avLst/>
          </a:prstGeom>
          <a:noFill/>
          <a:ln>
            <a:noFill/>
          </a:ln>
          <a:extLst>
            <a:ext uri="{53640926-AAD7-44D8-BBD7-CCE9431645EC}">
              <a14:shadowObscured xmlns:a14="http://schemas.microsoft.com/office/drawing/2010/main"/>
            </a:ext>
          </a:extLst>
        </p:spPr>
      </p:pic>
      <p:pic>
        <p:nvPicPr>
          <p:cNvPr id="7" name="Picture 6" descr="C:\Users\reza\Downloads\Screenshot_۲۰۲۳۰۱۲۲_۰۰۱۵۲۲_Chrome.jpg"/>
          <p:cNvPicPr/>
          <p:nvPr/>
        </p:nvPicPr>
        <p:blipFill rotWithShape="1">
          <a:blip r:embed="rId4" cstate="print">
            <a:extLst>
              <a:ext uri="{28A0092B-C50C-407E-A947-70E740481C1C}">
                <a14:useLocalDpi xmlns:a14="http://schemas.microsoft.com/office/drawing/2010/main" val="0"/>
              </a:ext>
            </a:extLst>
          </a:blip>
          <a:srcRect l="3521" r="2514" b="2735"/>
          <a:stretch/>
        </p:blipFill>
        <p:spPr bwMode="auto">
          <a:xfrm>
            <a:off x="2090102" y="4267200"/>
            <a:ext cx="1610995" cy="21475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910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8600"/>
            <a:ext cx="7467600" cy="1143000"/>
          </a:xfrm>
        </p:spPr>
        <p:txBody>
          <a:bodyPr>
            <a:noAutofit/>
          </a:bodyPr>
          <a:lstStyle/>
          <a:p>
            <a:pPr algn="ctr"/>
            <a:r>
              <a:rPr lang="fa-IR" sz="9600" dirty="0" smtClean="0">
                <a:solidFill>
                  <a:srgbClr val="FF0000"/>
                </a:solidFill>
                <a:cs typeface="B Jadid" pitchFamily="2" charset="-78"/>
              </a:rPr>
              <a:t>چرایی؟</a:t>
            </a:r>
            <a:r>
              <a:rPr lang="fa-IR" sz="5400" dirty="0" smtClean="0">
                <a:solidFill>
                  <a:schemeClr val="tx1"/>
                </a:solidFill>
                <a:cs typeface="B Jadid" pitchFamily="2" charset="-78"/>
              </a:rPr>
              <a:t/>
            </a:r>
            <a:br>
              <a:rPr lang="fa-IR" sz="5400" dirty="0" smtClean="0">
                <a:solidFill>
                  <a:schemeClr val="tx1"/>
                </a:solidFill>
                <a:cs typeface="B Jadid" pitchFamily="2" charset="-78"/>
              </a:rPr>
            </a:br>
            <a:r>
              <a:rPr lang="fa-IR" sz="4000" dirty="0" smtClean="0">
                <a:solidFill>
                  <a:schemeClr val="tx1"/>
                </a:solidFill>
                <a:cs typeface="B Jadid" pitchFamily="2" charset="-78"/>
              </a:rPr>
              <a:t>چیستی؟</a:t>
            </a:r>
            <a:br>
              <a:rPr lang="fa-IR" sz="4000" dirty="0" smtClean="0">
                <a:solidFill>
                  <a:schemeClr val="tx1"/>
                </a:solidFill>
                <a:cs typeface="B Jadid" pitchFamily="2" charset="-78"/>
              </a:rPr>
            </a:br>
            <a:r>
              <a:rPr lang="fa-IR" sz="4000" dirty="0" smtClean="0">
                <a:solidFill>
                  <a:schemeClr val="tx1"/>
                </a:solidFill>
                <a:cs typeface="B Jadid" pitchFamily="2" charset="-78"/>
              </a:rPr>
              <a:t>چگونگی؟</a:t>
            </a:r>
            <a:br>
              <a:rPr lang="fa-IR" sz="4000" dirty="0" smtClean="0">
                <a:solidFill>
                  <a:schemeClr val="tx1"/>
                </a:solidFill>
                <a:cs typeface="B Jadid" pitchFamily="2" charset="-78"/>
              </a:rPr>
            </a:br>
            <a:r>
              <a:rPr lang="fa-IR" sz="4000" dirty="0" smtClean="0">
                <a:solidFill>
                  <a:schemeClr val="tx1"/>
                </a:solidFill>
                <a:cs typeface="B Jadid" pitchFamily="2" charset="-78"/>
              </a:rPr>
              <a:t>به چه کسی؟</a:t>
            </a:r>
            <a:endParaRPr lang="fa-IR" sz="4000" dirty="0">
              <a:solidFill>
                <a:schemeClr val="tx1"/>
              </a:solidFill>
              <a:cs typeface="B Jadid" pitchFamily="2" charset="-78"/>
            </a:endParaRPr>
          </a:p>
        </p:txBody>
      </p:sp>
      <p:sp>
        <p:nvSpPr>
          <p:cNvPr id="3" name="Content Placeholder 2"/>
          <p:cNvSpPr>
            <a:spLocks noGrp="1"/>
          </p:cNvSpPr>
          <p:nvPr>
            <p:ph sz="quarter" idx="1"/>
          </p:nvPr>
        </p:nvSpPr>
        <p:spPr>
          <a:xfrm>
            <a:off x="457200" y="5562600"/>
            <a:ext cx="7467600" cy="911352"/>
          </a:xfrm>
        </p:spPr>
        <p:txBody>
          <a:bodyPr/>
          <a:lstStyle/>
          <a:p>
            <a:endParaRPr lang="fa-IR" dirty="0"/>
          </a:p>
        </p:txBody>
      </p:sp>
      <p:sp>
        <p:nvSpPr>
          <p:cNvPr id="4" name="Rectangle 3"/>
          <p:cNvSpPr/>
          <p:nvPr/>
        </p:nvSpPr>
        <p:spPr>
          <a:xfrm>
            <a:off x="2133600" y="304800"/>
            <a:ext cx="4572000" cy="461665"/>
          </a:xfrm>
          <a:prstGeom prst="rect">
            <a:avLst/>
          </a:prstGeom>
        </p:spPr>
        <p:txBody>
          <a:bodyPr>
            <a:spAutoFit/>
          </a:bodyPr>
          <a:lstStyle/>
          <a:p>
            <a:pPr algn="ctr"/>
            <a:r>
              <a:rPr lang="fa-IR" sz="2400" dirty="0" smtClean="0">
                <a:cs typeface="B Jadid" pitchFamily="2" charset="-78"/>
              </a:rPr>
              <a:t>جهاد تبیین</a:t>
            </a:r>
            <a:endParaRPr lang="fa-IR" sz="2400" dirty="0"/>
          </a:p>
        </p:txBody>
      </p:sp>
    </p:spTree>
    <p:extLst>
      <p:ext uri="{BB962C8B-B14F-4D97-AF65-F5344CB8AC3E}">
        <p14:creationId xmlns:p14="http://schemas.microsoft.com/office/powerpoint/2010/main" val="4166390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400" b="1" dirty="0">
                <a:cs typeface="B Titr" pitchFamily="2" charset="-78"/>
              </a:rPr>
              <a:t>مصرف ماهی و غذاهای دریایی</a:t>
            </a:r>
            <a:r>
              <a:rPr lang="en-US" sz="2400" b="1" dirty="0">
                <a:cs typeface="B Titr" pitchFamily="2" charset="-78"/>
              </a:rPr>
              <a:t/>
            </a:r>
            <a:br>
              <a:rPr lang="en-US" sz="2400" b="1" dirty="0">
                <a:cs typeface="B Titr" pitchFamily="2" charset="-78"/>
              </a:rPr>
            </a:br>
            <a:endParaRPr lang="fa-IR" sz="2400" dirty="0">
              <a:cs typeface="B Titr" pitchFamily="2" charset="-78"/>
            </a:endParaRPr>
          </a:p>
        </p:txBody>
      </p:sp>
      <p:sp>
        <p:nvSpPr>
          <p:cNvPr id="3" name="Text Placeholder 2"/>
          <p:cNvSpPr>
            <a:spLocks noGrp="1"/>
          </p:cNvSpPr>
          <p:nvPr>
            <p:ph type="body" idx="1"/>
          </p:nvPr>
        </p:nvSpPr>
        <p:spPr/>
        <p:txBody>
          <a:bodyPr/>
          <a:lstStyle/>
          <a:p>
            <a:endParaRPr lang="fa-IR"/>
          </a:p>
        </p:txBody>
      </p:sp>
      <p:pic>
        <p:nvPicPr>
          <p:cNvPr id="4" name="Picture 3" descr="C:\Users\reza\Downloads\Screenshot_۲۰۲۳۰۱۲۲_۰۲۱۹۰۰_Chrom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00200"/>
            <a:ext cx="6471602" cy="3962400"/>
          </a:xfrm>
          <a:prstGeom prst="rect">
            <a:avLst/>
          </a:prstGeom>
          <a:noFill/>
          <a:ln>
            <a:noFill/>
          </a:ln>
        </p:spPr>
      </p:pic>
    </p:spTree>
    <p:extLst>
      <p:ext uri="{BB962C8B-B14F-4D97-AF65-F5344CB8AC3E}">
        <p14:creationId xmlns:p14="http://schemas.microsoft.com/office/powerpoint/2010/main" val="3437117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563562"/>
          </a:xfrm>
        </p:spPr>
        <p:txBody>
          <a:bodyPr>
            <a:normAutofit/>
          </a:bodyPr>
          <a:lstStyle/>
          <a:p>
            <a:pPr algn="r"/>
            <a:r>
              <a:rPr lang="fa-IR" sz="2400" dirty="0">
                <a:cs typeface="B Titr" pitchFamily="2" charset="-78"/>
              </a:rPr>
              <a:t>تأمین حداقل کالری موردنیاز</a:t>
            </a:r>
          </a:p>
        </p:txBody>
      </p:sp>
      <p:sp>
        <p:nvSpPr>
          <p:cNvPr id="3" name="Text Placeholder 2"/>
          <p:cNvSpPr>
            <a:spLocks noGrp="1"/>
          </p:cNvSpPr>
          <p:nvPr>
            <p:ph type="body" idx="1"/>
          </p:nvPr>
        </p:nvSpPr>
        <p:spPr/>
        <p:txBody>
          <a:bodyPr/>
          <a:lstStyle/>
          <a:p>
            <a:endParaRPr lang="fa-I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11265" name="Picture 119" descr="Description: C:\Users\reza\Downloads\Screenshot_۲۰۲۳۰۱۲۲_۰۳۱۳۲۲_Chr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447800"/>
            <a:ext cx="6846686" cy="44669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81856" y="6248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شکل 78 عدم توان تأمین حداقل کالری موردنیاز سال 2017 (1396شمسی)</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69632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868362"/>
          </a:xfrm>
        </p:spPr>
        <p:txBody>
          <a:bodyPr>
            <a:normAutofit/>
          </a:bodyPr>
          <a:lstStyle/>
          <a:p>
            <a:pPr algn="r"/>
            <a:r>
              <a:rPr lang="fa-IR" sz="2400" b="1" dirty="0">
                <a:cs typeface="B Titr" pitchFamily="2" charset="-78"/>
              </a:rPr>
              <a:t>دسترسی به برق</a:t>
            </a:r>
            <a:r>
              <a:rPr lang="en-US" sz="2400" b="1" dirty="0">
                <a:cs typeface="B Titr" pitchFamily="2" charset="-78"/>
              </a:rPr>
              <a:t/>
            </a:r>
            <a:br>
              <a:rPr lang="en-US" sz="2400" b="1" dirty="0">
                <a:cs typeface="B Titr" pitchFamily="2" charset="-78"/>
              </a:rPr>
            </a:br>
            <a:endParaRPr lang="fa-IR" sz="2400" dirty="0">
              <a:cs typeface="B Titr" pitchFamily="2" charset="-78"/>
            </a:endParaRPr>
          </a:p>
        </p:txBody>
      </p:sp>
      <p:graphicFrame>
        <p:nvGraphicFramePr>
          <p:cNvPr id="5" name="Chart 4"/>
          <p:cNvGraphicFramePr/>
          <p:nvPr>
            <p:extLst>
              <p:ext uri="{D42A27DB-BD31-4B8C-83A1-F6EECF244321}">
                <p14:modId xmlns:p14="http://schemas.microsoft.com/office/powerpoint/2010/main" val="1461693021"/>
              </p:ext>
            </p:extLst>
          </p:nvPr>
        </p:nvGraphicFramePr>
        <p:xfrm>
          <a:off x="2088514" y="838200"/>
          <a:ext cx="4220845" cy="266255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2133600" y="3886200"/>
            <a:ext cx="4145915" cy="2743200"/>
          </a:xfrm>
          <a:prstGeom prst="rect">
            <a:avLst/>
          </a:prstGeom>
        </p:spPr>
      </p:pic>
    </p:spTree>
    <p:extLst>
      <p:ext uri="{BB962C8B-B14F-4D97-AF65-F5344CB8AC3E}">
        <p14:creationId xmlns:p14="http://schemas.microsoft.com/office/powerpoint/2010/main" val="5847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ar-SA" sz="2000" b="1" dirty="0">
                <a:cs typeface="B Titr" pitchFamily="2" charset="-78"/>
              </a:rPr>
              <a:t>دسترسی به آب (</a:t>
            </a:r>
            <a:r>
              <a:rPr lang="fa-IR" sz="2000" b="1" dirty="0">
                <a:cs typeface="B Titr" pitchFamily="2" charset="-78"/>
              </a:rPr>
              <a:t>درصد استفاده از آب آشامیدنی مدیریت شده سالم)</a:t>
            </a:r>
            <a:r>
              <a:rPr lang="en-US" sz="2000" b="1" dirty="0">
                <a:cs typeface="B Titr" pitchFamily="2" charset="-78"/>
              </a:rPr>
              <a:t/>
            </a:r>
            <a:br>
              <a:rPr lang="en-US" sz="2000" b="1" dirty="0">
                <a:cs typeface="B Titr" pitchFamily="2" charset="-78"/>
              </a:rPr>
            </a:br>
            <a:endParaRPr lang="fa-IR" sz="2000" dirty="0">
              <a:cs typeface="B Titr" pitchFamily="2" charset="-78"/>
            </a:endParaRPr>
          </a:p>
        </p:txBody>
      </p:sp>
      <p:sp>
        <p:nvSpPr>
          <p:cNvPr id="3" name="Text Placeholder 2"/>
          <p:cNvSpPr>
            <a:spLocks noGrp="1"/>
          </p:cNvSpPr>
          <p:nvPr>
            <p:ph type="body" idx="1"/>
          </p:nvPr>
        </p:nvSpPr>
        <p:spPr/>
        <p:txBody>
          <a:bodyPr/>
          <a:lstStyle/>
          <a:p>
            <a:endParaRPr lang="fa-IR"/>
          </a:p>
        </p:txBody>
      </p:sp>
      <p:pic>
        <p:nvPicPr>
          <p:cNvPr id="4" name="Picture 3" descr="C:\Users\User\Downloads\water-and-sanitatio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371600"/>
            <a:ext cx="5222875" cy="3346132"/>
          </a:xfrm>
          <a:prstGeom prst="rect">
            <a:avLst/>
          </a:prstGeom>
          <a:noFill/>
          <a:ln>
            <a:noFill/>
          </a:ln>
        </p:spPr>
      </p:pic>
      <p:pic>
        <p:nvPicPr>
          <p:cNvPr id="5" name="Picture 4" descr="G:\ریخته در دسکتاپ\فاز دوم ایران20\اشراف و اقامه الگوی اسلامی ایرانی\تولیدات 40 سالگی\بهمن1401\زیرساخت\111.jpg"/>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876800"/>
            <a:ext cx="6091555" cy="1343660"/>
          </a:xfrm>
          <a:prstGeom prst="rect">
            <a:avLst/>
          </a:prstGeom>
          <a:noFill/>
          <a:ln>
            <a:noFill/>
          </a:ln>
        </p:spPr>
      </p:pic>
    </p:spTree>
    <p:extLst>
      <p:ext uri="{BB962C8B-B14F-4D97-AF65-F5344CB8AC3E}">
        <p14:creationId xmlns:p14="http://schemas.microsoft.com/office/powerpoint/2010/main" val="302409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719138"/>
            <a:ext cx="7648575"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85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742950"/>
            <a:ext cx="78105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143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400" b="1" dirty="0">
                <a:cs typeface="B Titr" pitchFamily="2" charset="-78"/>
              </a:rPr>
              <a:t>رتبه تولید علم در جهان</a:t>
            </a:r>
            <a:r>
              <a:rPr lang="en-US" sz="2400" b="1" dirty="0">
                <a:cs typeface="B Titr" pitchFamily="2" charset="-78"/>
              </a:rPr>
              <a:t/>
            </a:r>
            <a:br>
              <a:rPr lang="en-US" sz="2400" b="1" dirty="0">
                <a:cs typeface="B Titr" pitchFamily="2" charset="-78"/>
              </a:rPr>
            </a:br>
            <a:endParaRPr lang="fa-IR" sz="2400" dirty="0">
              <a:cs typeface="B Titr" pitchFamily="2" charset="-78"/>
            </a:endParaRPr>
          </a:p>
        </p:txBody>
      </p:sp>
      <p:sp>
        <p:nvSpPr>
          <p:cNvPr id="3" name="Content Placeholder 2"/>
          <p:cNvSpPr>
            <a:spLocks noGrp="1"/>
          </p:cNvSpPr>
          <p:nvPr>
            <p:ph sz="quarter" idx="1"/>
          </p:nvPr>
        </p:nvSpPr>
        <p:spPr/>
        <p:txBody>
          <a:bodyPr/>
          <a:lstStyle/>
          <a:p>
            <a:endParaRPr lang="fa-IR"/>
          </a:p>
        </p:txBody>
      </p:sp>
      <p:graphicFrame>
        <p:nvGraphicFramePr>
          <p:cNvPr id="4" name="Chart 3">
            <a:extLst>
              <a:ext uri="{FF2B5EF4-FFF2-40B4-BE49-F238E27FC236}">
                <a16:creationId xmlns:lc="http://schemas.openxmlformats.org/drawingml/2006/lockedCanvas" xmlns:a16="http://schemas.microsoft.com/office/drawing/2014/main" xmlns:xdr="http://schemas.openxmlformats.org/drawingml/2006/spreadsheetDrawing"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A91269BA-73EF-1A5B-5DCF-07E06E5BD25E}"/>
              </a:ext>
            </a:extLst>
          </p:cNvPr>
          <p:cNvGraphicFramePr/>
          <p:nvPr>
            <p:extLst>
              <p:ext uri="{D42A27DB-BD31-4B8C-83A1-F6EECF244321}">
                <p14:modId xmlns:p14="http://schemas.microsoft.com/office/powerpoint/2010/main" val="669530451"/>
              </p:ext>
            </p:extLst>
          </p:nvPr>
        </p:nvGraphicFramePr>
        <p:xfrm>
          <a:off x="838200" y="1847532"/>
          <a:ext cx="6477000" cy="38674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3714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fontScale="90000"/>
          </a:bodyPr>
          <a:lstStyle/>
          <a:p>
            <a:pPr algn="r"/>
            <a:r>
              <a:rPr lang="fa-IR" sz="2400" b="1" dirty="0">
                <a:cs typeface="B Titr" pitchFamily="2" charset="-78"/>
              </a:rPr>
              <a:t>سهم تولید علم</a:t>
            </a:r>
            <a:r>
              <a:rPr lang="en-US" sz="2400" b="1" dirty="0">
                <a:cs typeface="B Titr" pitchFamily="2" charset="-78"/>
              </a:rPr>
              <a:t/>
            </a:r>
            <a:br>
              <a:rPr lang="en-US" sz="2400" b="1" dirty="0">
                <a:cs typeface="B Titr" pitchFamily="2" charset="-78"/>
              </a:rPr>
            </a:br>
            <a:endParaRPr lang="fa-IR" sz="2400" dirty="0">
              <a:cs typeface="B Titr" pitchFamily="2" charset="-78"/>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842012971"/>
              </p:ext>
            </p:extLst>
          </p:nvPr>
        </p:nvGraphicFramePr>
        <p:xfrm>
          <a:off x="1219200" y="1295400"/>
          <a:ext cx="6766560" cy="1371600"/>
        </p:xfrm>
        <a:graphic>
          <a:graphicData uri="http://schemas.openxmlformats.org/drawingml/2006/table">
            <a:tbl>
              <a:tblPr rtl="1" firstRow="1" firstCol="1" bandRow="1"/>
              <a:tblGrid>
                <a:gridCol w="1372249"/>
                <a:gridCol w="1078297"/>
                <a:gridCol w="980784"/>
                <a:gridCol w="1078297"/>
                <a:gridCol w="878324"/>
                <a:gridCol w="1378609"/>
              </a:tblGrid>
              <a:tr h="342900">
                <a:tc>
                  <a:txBody>
                    <a:bodyPr/>
                    <a:lstStyle/>
                    <a:p>
                      <a:pPr algn="ctr" rtl="1">
                        <a:lnSpc>
                          <a:spcPct val="115000"/>
                        </a:lnSpc>
                        <a:spcAft>
                          <a:spcPts val="0"/>
                        </a:spcAft>
                      </a:pPr>
                      <a:r>
                        <a:rPr lang="fa-IR" sz="1000">
                          <a:effectLst/>
                          <a:latin typeface="Calibri"/>
                          <a:ea typeface="Calibri"/>
                          <a:cs typeface="B Titr"/>
                        </a:rPr>
                        <a:t>سهم تولید علم جهانی</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a:effectLst/>
                          <a:latin typeface="Calibri"/>
                          <a:ea typeface="Calibri"/>
                          <a:cs typeface="B Titr"/>
                        </a:rPr>
                        <a:t>ایران</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a:effectLst/>
                          <a:latin typeface="Calibri"/>
                          <a:ea typeface="Calibri"/>
                          <a:cs typeface="B Titr"/>
                        </a:rPr>
                        <a:t>ترکیه</a:t>
                      </a:r>
                      <a:endParaRPr lang="en-US" sz="1100">
                        <a:effectLst/>
                        <a:latin typeface="Calibri"/>
                        <a:ea typeface="Calibri"/>
                        <a:cs typeface="B Nazani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a:effectLst/>
                          <a:latin typeface="Calibri"/>
                          <a:ea typeface="Calibri"/>
                          <a:cs typeface="B Titr"/>
                        </a:rPr>
                        <a:t>مصر</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a:effectLst/>
                          <a:latin typeface="Calibri"/>
                          <a:ea typeface="Calibri"/>
                          <a:cs typeface="B Titr"/>
                        </a:rPr>
                        <a:t>عربستان</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a:effectLst/>
                          <a:latin typeface="Calibri"/>
                          <a:ea typeface="Calibri"/>
                          <a:cs typeface="B Titr"/>
                        </a:rPr>
                        <a:t>رژیم صهیونیستی</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gn="ctr" rtl="1">
                        <a:lnSpc>
                          <a:spcPct val="115000"/>
                        </a:lnSpc>
                        <a:spcAft>
                          <a:spcPts val="0"/>
                        </a:spcAft>
                      </a:pPr>
                      <a:r>
                        <a:rPr lang="fa-IR" sz="1000">
                          <a:effectLst/>
                          <a:latin typeface="Calibri"/>
                          <a:ea typeface="Calibri"/>
                          <a:cs typeface="B Titr"/>
                        </a:rPr>
                        <a:t>1996(1375شمسی)</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0.07%</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0.49%</a:t>
                      </a:r>
                      <a:endParaRPr lang="en-US" sz="1100">
                        <a:effectLst/>
                        <a:latin typeface="Calibri"/>
                        <a:ea typeface="Calibri"/>
                        <a:cs typeface="B Nazani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0.25%</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0.17%</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0.92%</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gn="ctr" rtl="1">
                        <a:lnSpc>
                          <a:spcPct val="115000"/>
                        </a:lnSpc>
                        <a:spcAft>
                          <a:spcPts val="0"/>
                        </a:spcAft>
                      </a:pPr>
                      <a:r>
                        <a:rPr lang="fa-IR" sz="1000">
                          <a:effectLst/>
                          <a:latin typeface="Calibri"/>
                          <a:ea typeface="Calibri"/>
                          <a:cs typeface="B Titr"/>
                        </a:rPr>
                        <a:t>2021(1400شمسی)</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2.04%</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1.77%</a:t>
                      </a:r>
                      <a:endParaRPr lang="en-US" sz="1100">
                        <a:effectLst/>
                        <a:latin typeface="Calibri"/>
                        <a:ea typeface="Calibri"/>
                        <a:cs typeface="B Nazani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1.02%</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1.27%</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0.72%</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gn="ctr" rtl="1">
                        <a:lnSpc>
                          <a:spcPct val="115000"/>
                        </a:lnSpc>
                        <a:spcAft>
                          <a:spcPts val="0"/>
                        </a:spcAft>
                      </a:pPr>
                      <a:r>
                        <a:rPr lang="fa-IR" sz="1000">
                          <a:effectLst/>
                          <a:latin typeface="Calibri"/>
                          <a:ea typeface="Calibri"/>
                          <a:cs typeface="B Titr"/>
                        </a:rPr>
                        <a:t>صعود/نزول رتبه</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29 برابر</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4 برابر</a:t>
                      </a:r>
                      <a:endParaRPr lang="en-US" sz="1100">
                        <a:effectLst/>
                        <a:latin typeface="Calibri"/>
                        <a:ea typeface="Calibri"/>
                        <a:cs typeface="B Nazani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4 برابر</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400" b="1">
                          <a:effectLst/>
                          <a:latin typeface="Calibri"/>
                          <a:ea typeface="Calibri"/>
                          <a:cs typeface="B Nazanin"/>
                        </a:rPr>
                        <a:t>7.5 برابر</a:t>
                      </a:r>
                      <a:endParaRPr lang="en-US" sz="110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lvl="1" indent="-285750" algn="ctr" rtl="1">
                        <a:lnSpc>
                          <a:spcPct val="115000"/>
                        </a:lnSpc>
                        <a:spcAft>
                          <a:spcPts val="0"/>
                        </a:spcAft>
                        <a:buFont typeface="+mj-lt"/>
                        <a:buAutoNum type="arabicPeriod" startAt="8"/>
                      </a:pPr>
                      <a:r>
                        <a:rPr lang="fa-IR" sz="1400" b="1" dirty="0">
                          <a:effectLst/>
                          <a:latin typeface="Calibri"/>
                          <a:ea typeface="Calibri"/>
                          <a:cs typeface="B Nazanin"/>
                        </a:rPr>
                        <a:t>برابر</a:t>
                      </a:r>
                      <a:endParaRPr lang="en-US" sz="1100" dirty="0">
                        <a:effectLst/>
                        <a:latin typeface="Calibri"/>
                        <a:ea typeface="Calibri"/>
                        <a:cs typeface="B Nazani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12289" name="Picture 1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283" y="3322223"/>
            <a:ext cx="2605088" cy="27359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37173" y="632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شکل 89 سهم تولید علم منطقه</a:t>
            </a:r>
            <a:r>
              <a:rPr kumimoji="0" lang="fa-IR" sz="900" b="1" i="0" u="none" strike="noStrike" cap="none" normalizeH="0" baseline="0" dirty="0" smtClean="0">
                <a:ln>
                  <a:noFill/>
                </a:ln>
                <a:solidFill>
                  <a:srgbClr val="4F81BD"/>
                </a:solidFill>
                <a:effectLst/>
                <a:latin typeface="Times New Roman" pitchFamily="18" charset="0"/>
                <a:ea typeface="Calibri" pitchFamily="34" charset="0"/>
                <a:cs typeface="Times New Roman" pitchFamily="18" charset="0"/>
              </a:rPr>
              <a:t> </a:t>
            </a: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ای و جهانی ایران</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455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87362"/>
          </a:xfrm>
        </p:spPr>
        <p:txBody>
          <a:bodyPr>
            <a:normAutofit fontScale="90000"/>
          </a:bodyPr>
          <a:lstStyle/>
          <a:p>
            <a:pPr algn="r"/>
            <a:r>
              <a:rPr lang="fa-IR" b="1" dirty="0">
                <a:cs typeface="B Titr" pitchFamily="2" charset="-78"/>
              </a:rPr>
              <a:t>بودجه نظامی</a:t>
            </a:r>
            <a:endParaRPr lang="en-US" b="1" dirty="0">
              <a:cs typeface="B Titr" pitchFamily="2" charset="-78"/>
            </a:endParaRPr>
          </a:p>
        </p:txBody>
      </p:sp>
      <p:sp>
        <p:nvSpPr>
          <p:cNvPr id="3" name="Content Placeholder 2"/>
          <p:cNvSpPr>
            <a:spLocks noGrp="1"/>
          </p:cNvSpPr>
          <p:nvPr>
            <p:ph sz="quarter" idx="1"/>
          </p:nvPr>
        </p:nvSpPr>
        <p:spPr/>
        <p:txBody>
          <a:bodyPr/>
          <a:lstStyle/>
          <a:p>
            <a:endParaRPr lang="fa-IR"/>
          </a:p>
        </p:txBody>
      </p:sp>
      <p:pic>
        <p:nvPicPr>
          <p:cNvPr id="4" name="Grafik 2"/>
          <p:cNvPicPr/>
          <p:nvPr/>
        </p:nvPicPr>
        <p:blipFill>
          <a:blip r:embed="rId2"/>
          <a:stretch>
            <a:fillRect/>
          </a:stretch>
        </p:blipFill>
        <p:spPr>
          <a:xfrm>
            <a:off x="1524000" y="1143000"/>
            <a:ext cx="5882640" cy="4800600"/>
          </a:xfrm>
          <a:prstGeom prst="rect">
            <a:avLst/>
          </a:prstGeom>
        </p:spPr>
      </p:pic>
      <p:sp>
        <p:nvSpPr>
          <p:cNvPr id="6" name="Rectangle 5"/>
          <p:cNvSpPr/>
          <p:nvPr/>
        </p:nvSpPr>
        <p:spPr>
          <a:xfrm>
            <a:off x="914400" y="6128266"/>
            <a:ext cx="6858000" cy="307777"/>
          </a:xfrm>
          <a:prstGeom prst="rect">
            <a:avLst/>
          </a:prstGeom>
        </p:spPr>
        <p:txBody>
          <a:bodyPr wrap="square">
            <a:spAutoFit/>
          </a:bodyPr>
          <a:lstStyle/>
          <a:p>
            <a:pPr algn="ctr" rtl="1">
              <a:spcAft>
                <a:spcPts val="1000"/>
              </a:spcAft>
            </a:pPr>
            <a:r>
              <a:rPr lang="fa-IR" sz="1400" b="1" dirty="0">
                <a:solidFill>
                  <a:srgbClr val="4F81BD"/>
                </a:solidFill>
                <a:latin typeface="Calibri"/>
                <a:ea typeface="Calibri"/>
                <a:cs typeface="B Nazanin"/>
              </a:rPr>
              <a:t>شکل 115 رده بندی بودجه نظامی سال 2020 (1399 شمسی)از منظر </a:t>
            </a:r>
            <a:r>
              <a:rPr lang="en-US" sz="1400" b="1" dirty="0" err="1">
                <a:solidFill>
                  <a:srgbClr val="4F81BD"/>
                </a:solidFill>
                <a:latin typeface="Calibri"/>
                <a:ea typeface="Calibri"/>
                <a:cs typeface="B Nazanin"/>
              </a:rPr>
              <a:t>sipri</a:t>
            </a:r>
            <a:endParaRPr lang="en-US" sz="1400" b="1" dirty="0">
              <a:solidFill>
                <a:srgbClr val="4F81BD"/>
              </a:solidFill>
              <a:effectLst/>
              <a:latin typeface="Calibri"/>
              <a:ea typeface="Calibri"/>
              <a:cs typeface="B Nazanin"/>
            </a:endParaRPr>
          </a:p>
        </p:txBody>
      </p:sp>
    </p:spTree>
    <p:extLst>
      <p:ext uri="{BB962C8B-B14F-4D97-AF65-F5344CB8AC3E}">
        <p14:creationId xmlns:p14="http://schemas.microsoft.com/office/powerpoint/2010/main" val="35900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224263262"/>
              </p:ext>
            </p:extLst>
          </p:nvPr>
        </p:nvGraphicFramePr>
        <p:xfrm>
          <a:off x="1186180" y="2133604"/>
          <a:ext cx="7043419" cy="2963731"/>
        </p:xfrm>
        <a:graphic>
          <a:graphicData uri="http://schemas.openxmlformats.org/drawingml/2006/table">
            <a:tbl>
              <a:tblPr firstRow="1" firstCol="1" bandRow="1"/>
              <a:tblGrid>
                <a:gridCol w="1664415"/>
                <a:gridCol w="1329298"/>
                <a:gridCol w="1309191"/>
                <a:gridCol w="1478240"/>
                <a:gridCol w="1262275"/>
              </a:tblGrid>
              <a:tr h="538861">
                <a:tc>
                  <a:txBody>
                    <a:bodyPr/>
                    <a:lstStyle/>
                    <a:p>
                      <a:pPr algn="r" rtl="1">
                        <a:lnSpc>
                          <a:spcPct val="115000"/>
                        </a:lnSpc>
                        <a:spcAft>
                          <a:spcPts val="0"/>
                        </a:spcAft>
                      </a:pPr>
                      <a:r>
                        <a:rPr lang="fa-IR" sz="1100" b="1">
                          <a:solidFill>
                            <a:srgbClr val="000000"/>
                          </a:solidFill>
                          <a:effectLst/>
                          <a:latin typeface="Arial"/>
                          <a:ea typeface="Times New Roman"/>
                          <a:cs typeface="B Titr" pitchFamily="2" charset="-78"/>
                        </a:rPr>
                        <a:t>درصد از هزینه نظامی جهان </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8575"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b="1">
                          <a:solidFill>
                            <a:srgbClr val="000000"/>
                          </a:solidFill>
                          <a:effectLst/>
                          <a:latin typeface="Arial"/>
                          <a:ea typeface="Times New Roman"/>
                          <a:cs typeface="B Titr" pitchFamily="2" charset="-78"/>
                        </a:rPr>
                        <a:t>درصد از جمعیت جهان </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8575"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b="1">
                          <a:solidFill>
                            <a:srgbClr val="000000"/>
                          </a:solidFill>
                          <a:effectLst/>
                          <a:latin typeface="Arial"/>
                          <a:ea typeface="Times New Roman"/>
                          <a:cs typeface="B Titr" pitchFamily="2" charset="-78"/>
                        </a:rPr>
                        <a:t>جمعیت(میلیون نفر)</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8575"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b="1">
                          <a:solidFill>
                            <a:srgbClr val="000000"/>
                          </a:solidFill>
                          <a:effectLst/>
                          <a:latin typeface="Arial"/>
                          <a:ea typeface="Times New Roman"/>
                          <a:cs typeface="B Titr" pitchFamily="2" charset="-78"/>
                        </a:rPr>
                        <a:t>هزینه نظامی(میلیارد دلار)</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8575"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b="1">
                          <a:solidFill>
                            <a:srgbClr val="000000"/>
                          </a:solidFill>
                          <a:effectLst/>
                          <a:latin typeface="Arial"/>
                          <a:ea typeface="Times New Roman"/>
                          <a:cs typeface="B Titr" pitchFamily="2" charset="-78"/>
                        </a:rPr>
                        <a:t>کشور</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8575" cap="flat" cmpd="sng" algn="ctr">
                      <a:solidFill>
                        <a:srgbClr val="8064A2"/>
                      </a:solidFill>
                      <a:prstDash val="solid"/>
                      <a:round/>
                      <a:headEnd type="none" w="med" len="med"/>
                      <a:tailEnd type="none" w="med" len="med"/>
                    </a:lnB>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13</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17.6</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1406</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252</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چین</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8575"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3.7</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17.5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1309</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72.9</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هند</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2.9</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0.4</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34</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57.5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عربستان</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2.5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1.6</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125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49.1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ژاپن</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2.3</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0.65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51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45.7</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کره جنوبی</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1.2</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0.12</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9.7</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23.1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امارات</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1.1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0.1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8.5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21.7</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رژیم صهیونیستی</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0.9</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1.1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85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17.7</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r" rtl="1">
                        <a:lnSpc>
                          <a:spcPct val="115000"/>
                        </a:lnSpc>
                        <a:spcAft>
                          <a:spcPts val="0"/>
                        </a:spcAft>
                      </a:pPr>
                      <a:r>
                        <a:rPr lang="fa-IR" sz="1100">
                          <a:solidFill>
                            <a:srgbClr val="000000"/>
                          </a:solidFill>
                          <a:effectLst/>
                          <a:latin typeface="Arial"/>
                          <a:ea typeface="Times New Roman"/>
                          <a:cs typeface="B Titr" pitchFamily="2" charset="-78"/>
                        </a:rPr>
                        <a:t>ترکیه</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69430">
                <a:tc>
                  <a:txBody>
                    <a:bodyPr/>
                    <a:lstStyle/>
                    <a:p>
                      <a:pPr algn="l" rtl="0">
                        <a:lnSpc>
                          <a:spcPct val="115000"/>
                        </a:lnSpc>
                        <a:spcAft>
                          <a:spcPts val="0"/>
                        </a:spcAft>
                      </a:pPr>
                      <a:r>
                        <a:rPr lang="en-US" sz="1100" b="1">
                          <a:solidFill>
                            <a:srgbClr val="000000"/>
                          </a:solidFill>
                          <a:effectLst/>
                          <a:latin typeface="Arial"/>
                          <a:ea typeface="Times New Roman"/>
                          <a:cs typeface="B Titr" pitchFamily="2" charset="-78"/>
                        </a:rPr>
                        <a:t>0.8</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l" rtl="0">
                        <a:lnSpc>
                          <a:spcPct val="115000"/>
                        </a:lnSpc>
                        <a:spcAft>
                          <a:spcPts val="0"/>
                        </a:spcAft>
                      </a:pPr>
                      <a:r>
                        <a:rPr lang="en-US" sz="1100">
                          <a:solidFill>
                            <a:srgbClr val="000000"/>
                          </a:solidFill>
                          <a:effectLst/>
                          <a:latin typeface="Arial"/>
                          <a:ea typeface="Times New Roman"/>
                          <a:cs typeface="B Titr" pitchFamily="2" charset="-78"/>
                        </a:rPr>
                        <a:t>1.1</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85</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0">
                        <a:lnSpc>
                          <a:spcPct val="115000"/>
                        </a:lnSpc>
                        <a:spcAft>
                          <a:spcPts val="0"/>
                        </a:spcAft>
                      </a:pPr>
                      <a:r>
                        <a:rPr lang="en-US" sz="1100">
                          <a:solidFill>
                            <a:srgbClr val="000000"/>
                          </a:solidFill>
                          <a:effectLst/>
                          <a:latin typeface="Arial"/>
                          <a:ea typeface="Times New Roman"/>
                          <a:cs typeface="B Titr" pitchFamily="2" charset="-78"/>
                        </a:rPr>
                        <a:t>15.8</a:t>
                      </a:r>
                      <a:endParaRPr lang="en-US" sz="110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c>
                  <a:txBody>
                    <a:bodyPr/>
                    <a:lstStyle/>
                    <a:p>
                      <a:pPr algn="r" rtl="1">
                        <a:lnSpc>
                          <a:spcPct val="115000"/>
                        </a:lnSpc>
                        <a:spcAft>
                          <a:spcPts val="0"/>
                        </a:spcAft>
                      </a:pPr>
                      <a:r>
                        <a:rPr lang="fa-IR" sz="1100" dirty="0">
                          <a:solidFill>
                            <a:srgbClr val="000000"/>
                          </a:solidFill>
                          <a:effectLst/>
                          <a:latin typeface="Arial"/>
                          <a:ea typeface="Times New Roman"/>
                          <a:cs typeface="B Titr" pitchFamily="2" charset="-78"/>
                        </a:rPr>
                        <a:t>ایران</a:t>
                      </a:r>
                      <a:endParaRPr lang="en-US" sz="1100" dirty="0">
                        <a:effectLst/>
                        <a:latin typeface="Calibri"/>
                        <a:ea typeface="Calibri"/>
                        <a:cs typeface="B Titr" pitchFamily="2" charset="-78"/>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DFD8E8"/>
                    </a:solidFill>
                  </a:tcPr>
                </a:tc>
              </a:tr>
            </a:tbl>
          </a:graphicData>
        </a:graphic>
      </p:graphicFrame>
      <p:sp>
        <p:nvSpPr>
          <p:cNvPr id="6" name="Title 1"/>
          <p:cNvSpPr txBox="1">
            <a:spLocks/>
          </p:cNvSpPr>
          <p:nvPr/>
        </p:nvSpPr>
        <p:spPr>
          <a:xfrm>
            <a:off x="457200" y="274638"/>
            <a:ext cx="7467600" cy="487362"/>
          </a:xfrm>
          <a:prstGeom prst="rect">
            <a:avLst/>
          </a:prstGeom>
        </p:spPr>
        <p:txBody>
          <a:bodyPr vert="horz" anchor="b">
            <a:normAutofit fontScale="90000" lnSpcReduction="10000"/>
          </a:bodyPr>
          <a:lstStyle>
            <a:lvl1pPr algn="l" rtl="1" eaLnBrk="1" latinLnBrk="0" hangingPunct="1">
              <a:spcBef>
                <a:spcPct val="0"/>
              </a:spcBef>
              <a:buNone/>
              <a:defRPr kumimoji="0" sz="3000" b="0" kern="1200" cap="small" baseline="0">
                <a:solidFill>
                  <a:schemeClr val="tx2"/>
                </a:solidFill>
                <a:latin typeface="+mj-lt"/>
                <a:ea typeface="+mj-ea"/>
                <a:cs typeface="+mj-cs"/>
              </a:defRPr>
            </a:lvl1pPr>
          </a:lstStyle>
          <a:p>
            <a:pPr algn="r"/>
            <a:r>
              <a:rPr lang="fa-IR" b="1" smtClean="0">
                <a:cs typeface="B Titr" pitchFamily="2" charset="-78"/>
              </a:rPr>
              <a:t>بودجه نظامی</a:t>
            </a:r>
            <a:endParaRPr lang="en-US" b="1" dirty="0">
              <a:cs typeface="B Titr" pitchFamily="2" charset="-78"/>
            </a:endParaRPr>
          </a:p>
        </p:txBody>
      </p:sp>
      <p:sp>
        <p:nvSpPr>
          <p:cNvPr id="8" name="Rectangle 7"/>
          <p:cNvSpPr/>
          <p:nvPr/>
        </p:nvSpPr>
        <p:spPr>
          <a:xfrm>
            <a:off x="1219200" y="5638800"/>
            <a:ext cx="7010400" cy="369332"/>
          </a:xfrm>
          <a:prstGeom prst="rect">
            <a:avLst/>
          </a:prstGeom>
        </p:spPr>
        <p:txBody>
          <a:bodyPr wrap="square">
            <a:spAutoFit/>
          </a:bodyPr>
          <a:lstStyle/>
          <a:p>
            <a:r>
              <a:rPr lang="fa-IR" dirty="0">
                <a:latin typeface="Calibri"/>
                <a:ea typeface="Calibri"/>
                <a:cs typeface="B Nazanin"/>
              </a:rPr>
              <a:t>جدول 22 مقایسه بودجه نظامی ایران با سایر کشورهای آسیا در سال 2020 (1399 شمسی)</a:t>
            </a:r>
            <a:endParaRPr lang="fa-IR" dirty="0"/>
          </a:p>
        </p:txBody>
      </p:sp>
    </p:spTree>
    <p:extLst>
      <p:ext uri="{BB962C8B-B14F-4D97-AF65-F5344CB8AC3E}">
        <p14:creationId xmlns:p14="http://schemas.microsoft.com/office/powerpoint/2010/main" val="384671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143000"/>
          </a:xfrm>
        </p:spPr>
        <p:txBody>
          <a:bodyPr/>
          <a:lstStyle/>
          <a:p>
            <a:pPr algn="ctr"/>
            <a:r>
              <a:rPr lang="fa-IR" dirty="0" smtClean="0">
                <a:cs typeface="B Titr" pitchFamily="2" charset="-78"/>
              </a:rPr>
              <a:t>راهبرد دشمن در مقابل جمهوری اسلامی</a:t>
            </a:r>
            <a:endParaRPr lang="fa-IR" dirty="0">
              <a:cs typeface="B Titr" pitchFamily="2" charset="-78"/>
            </a:endParaRPr>
          </a:p>
        </p:txBody>
      </p:sp>
      <p:sp>
        <p:nvSpPr>
          <p:cNvPr id="3" name="Content Placeholder 2"/>
          <p:cNvSpPr>
            <a:spLocks noGrp="1"/>
          </p:cNvSpPr>
          <p:nvPr>
            <p:ph sz="quarter" idx="1"/>
          </p:nvPr>
        </p:nvSpPr>
        <p:spPr>
          <a:xfrm>
            <a:off x="609600" y="1828800"/>
            <a:ext cx="7467600" cy="4873752"/>
          </a:xfrm>
        </p:spPr>
        <p:txBody>
          <a:bodyPr>
            <a:normAutofit/>
          </a:bodyPr>
          <a:lstStyle/>
          <a:p>
            <a:r>
              <a:rPr lang="fa-IR" sz="4400" dirty="0" smtClean="0">
                <a:cs typeface="B Titr" pitchFamily="2" charset="-78"/>
              </a:rPr>
              <a:t>1- تغییر</a:t>
            </a:r>
          </a:p>
          <a:p>
            <a:r>
              <a:rPr lang="fa-IR" sz="4400" dirty="0" smtClean="0">
                <a:cs typeface="B Titr" pitchFamily="2" charset="-78"/>
              </a:rPr>
              <a:t>2- مهار</a:t>
            </a:r>
          </a:p>
          <a:p>
            <a:r>
              <a:rPr lang="fa-IR" sz="4400" dirty="0" smtClean="0">
                <a:cs typeface="B Titr" pitchFamily="2" charset="-78"/>
              </a:rPr>
              <a:t>3- ؟؟؟</a:t>
            </a:r>
            <a:endParaRPr lang="fa-IR" sz="4400" dirty="0">
              <a:cs typeface="B Titr" pitchFamily="2" charset="-78"/>
            </a:endParaRPr>
          </a:p>
        </p:txBody>
      </p:sp>
    </p:spTree>
    <p:extLst>
      <p:ext uri="{BB962C8B-B14F-4D97-AF65-F5344CB8AC3E}">
        <p14:creationId xmlns:p14="http://schemas.microsoft.com/office/powerpoint/2010/main" val="2186302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685800"/>
            <a:ext cx="2133600" cy="731838"/>
          </a:xfrm>
        </p:spPr>
        <p:txBody>
          <a:bodyPr/>
          <a:lstStyle/>
          <a:p>
            <a:r>
              <a:rPr lang="fa-IR" dirty="0" smtClean="0">
                <a:cs typeface="B Titr" pitchFamily="2" charset="-78"/>
              </a:rPr>
              <a:t>واردات سلاح</a:t>
            </a:r>
            <a:endParaRPr lang="fa-IR" dirty="0">
              <a:cs typeface="B Titr" pitchFamily="2" charset="-78"/>
            </a:endParaRPr>
          </a:p>
        </p:txBody>
      </p:sp>
      <p:sp>
        <p:nvSpPr>
          <p:cNvPr id="3" name="Content Placeholder 2"/>
          <p:cNvSpPr>
            <a:spLocks noGrp="1"/>
          </p:cNvSpPr>
          <p:nvPr>
            <p:ph sz="quarter" idx="1"/>
          </p:nvPr>
        </p:nvSpPr>
        <p:spPr/>
        <p:txBody>
          <a:bodyPr/>
          <a:lstStyle/>
          <a:p>
            <a:endParaRPr lang="fa-IR" dirty="0"/>
          </a:p>
        </p:txBody>
      </p:sp>
      <p:pic>
        <p:nvPicPr>
          <p:cNvPr id="14337" name="Grafi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37" y="3532346"/>
            <a:ext cx="5333988" cy="279225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Grafik 1"/>
          <p:cNvPicPr>
            <a:picLocks noChangeAspect="1" noChangeArrowheads="1"/>
          </p:cNvPicPr>
          <p:nvPr/>
        </p:nvPicPr>
        <p:blipFill>
          <a:blip r:embed="rId3">
            <a:extLst>
              <a:ext uri="{28A0092B-C50C-407E-A947-70E740481C1C}">
                <a14:useLocalDpi xmlns:a14="http://schemas.microsoft.com/office/drawing/2010/main" val="0"/>
              </a:ext>
            </a:extLst>
          </a:blip>
          <a:srcRect r="1360"/>
          <a:stretch>
            <a:fillRect/>
          </a:stretch>
        </p:blipFill>
        <p:spPr bwMode="auto">
          <a:xfrm>
            <a:off x="840910" y="-18375"/>
            <a:ext cx="5353515" cy="3550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5"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343535" y="6553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شکل 125 خریداران اسلحه در جهان</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384114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cs typeface="B Titr" pitchFamily="2" charset="-78"/>
              </a:rPr>
              <a:t>قدرت نظامی و امنیتی</a:t>
            </a:r>
            <a:r>
              <a:rPr lang="en-US" b="1" dirty="0" smtClean="0">
                <a:cs typeface="B Titr" pitchFamily="2" charset="-78"/>
              </a:rPr>
              <a:t/>
            </a:r>
            <a:br>
              <a:rPr lang="en-US" b="1" dirty="0" smtClean="0">
                <a:cs typeface="B Titr" pitchFamily="2" charset="-78"/>
              </a:rPr>
            </a:br>
            <a:endParaRPr lang="fa-IR" dirty="0">
              <a:cs typeface="B Titr" pitchFamily="2" charset="-78"/>
            </a:endParaRPr>
          </a:p>
        </p:txBody>
      </p:sp>
      <p:sp>
        <p:nvSpPr>
          <p:cNvPr id="3" name="Content Placeholder 2"/>
          <p:cNvSpPr>
            <a:spLocks noGrp="1"/>
          </p:cNvSpPr>
          <p:nvPr>
            <p:ph sz="quarter" idx="1"/>
          </p:nvPr>
        </p:nvSpPr>
        <p:spPr/>
        <p:txBody>
          <a:bodyPr/>
          <a:lstStyle/>
          <a:p>
            <a:endParaRPr lang="fa-I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15361" name="Picture 44" descr="Description: G:\ریخته در دسکتاپ\فاز دوم ایران20\اشراف و اقامه الگوی اسلامی ایرانی\تولیدات 40 سالگی\بهمن1401\نظامی\عکس\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479366"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617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شکل 130 قدرت های نظامی جهان</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604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cs typeface="B Titr" pitchFamily="2" charset="-78"/>
              </a:rPr>
              <a:t>قدرت نظامی و امنیتی</a:t>
            </a:r>
            <a:r>
              <a:rPr lang="en-US" b="1" dirty="0" smtClean="0">
                <a:cs typeface="B Titr" pitchFamily="2" charset="-78"/>
              </a:rPr>
              <a:t/>
            </a:r>
            <a:br>
              <a:rPr lang="en-US" b="1" dirty="0" smtClean="0">
                <a:cs typeface="B Titr" pitchFamily="2" charset="-78"/>
              </a:rPr>
            </a:br>
            <a:endParaRPr lang="fa-IR" dirty="0">
              <a:cs typeface="B Titr" pitchFamily="2" charset="-78"/>
            </a:endParaRPr>
          </a:p>
        </p:txBody>
      </p:sp>
      <p:sp>
        <p:nvSpPr>
          <p:cNvPr id="3" name="Content Placeholder 2"/>
          <p:cNvSpPr>
            <a:spLocks noGrp="1"/>
          </p:cNvSpPr>
          <p:nvPr>
            <p:ph sz="quarter" idx="1"/>
          </p:nvPr>
        </p:nvSpPr>
        <p:spPr/>
        <p:txBody>
          <a:bodyPr/>
          <a:lstStyle/>
          <a:p>
            <a:endParaRPr lang="fa-I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7" name="Picture 6" descr="G:\ریخته در دسکتاپ\فاز دوم ایران20\اشراف و اقامه الگوی اسلامی ایرانی\تولیدات 40 سالگی\بهمن1401\نظامی\START_GTD-Heatmap_20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53184"/>
            <a:ext cx="7239000" cy="3295016"/>
          </a:xfrm>
          <a:prstGeom prst="rect">
            <a:avLst/>
          </a:prstGeom>
          <a:noFill/>
          <a:ln>
            <a:noFill/>
          </a:ln>
        </p:spPr>
      </p:pic>
      <p:sp>
        <p:nvSpPr>
          <p:cNvPr id="9" name="Text Box 48"/>
          <p:cNvSpPr txBox="1"/>
          <p:nvPr/>
        </p:nvSpPr>
        <p:spPr>
          <a:xfrm>
            <a:off x="1257300" y="5105400"/>
            <a:ext cx="5943600" cy="307975"/>
          </a:xfrm>
          <a:prstGeom prst="rect">
            <a:avLst/>
          </a:prstGeom>
          <a:solidFill>
            <a:prstClr val="white"/>
          </a:solidFill>
          <a:ln>
            <a:noFill/>
          </a:ln>
          <a:effectLst/>
        </p:spPr>
        <p:txBody>
          <a:bodyPr rot="0" spcFirstLastPara="0" vert="horz" wrap="square" lIns="0" tIns="0" rIns="0" bIns="0" numCol="1" spcCol="0" rtlCol="1" fromWordArt="0" anchor="t" anchorCtr="0" forceAA="0" compatLnSpc="1">
            <a:prstTxWarp prst="textNoShape">
              <a:avLst/>
            </a:prstTxWarp>
            <a:spAutoFit/>
          </a:bodyPr>
          <a:lstStyle/>
          <a:p>
            <a:pPr algn="ctr" rtl="1">
              <a:spcAft>
                <a:spcPts val="1000"/>
              </a:spcAft>
            </a:pPr>
            <a:r>
              <a:rPr lang="fa-IR" sz="900" b="1">
                <a:solidFill>
                  <a:srgbClr val="4F81BD"/>
                </a:solidFill>
                <a:effectLst/>
                <a:latin typeface="Calibri"/>
                <a:ea typeface="Calibri"/>
                <a:cs typeface="B Nazanin"/>
              </a:rPr>
              <a:t>شکل 131 اطلس عملیات تروریستی دنیا در سال2020</a:t>
            </a:r>
            <a:endParaRPr lang="en-US" sz="900" b="1">
              <a:solidFill>
                <a:srgbClr val="4F81BD"/>
              </a:solidFill>
              <a:effectLst/>
              <a:latin typeface="Calibri"/>
              <a:ea typeface="Calibri"/>
              <a:cs typeface="B Nazanin"/>
            </a:endParaRPr>
          </a:p>
        </p:txBody>
      </p:sp>
    </p:spTree>
    <p:extLst>
      <p:ext uri="{BB962C8B-B14F-4D97-AF65-F5344CB8AC3E}">
        <p14:creationId xmlns:p14="http://schemas.microsoft.com/office/powerpoint/2010/main" val="2691857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cs typeface="B Titr" pitchFamily="2" charset="-78"/>
              </a:rPr>
              <a:t>قدرت نظامی و امنیتی</a:t>
            </a:r>
            <a:r>
              <a:rPr lang="en-US" b="1" dirty="0" smtClean="0">
                <a:cs typeface="B Titr" pitchFamily="2" charset="-78"/>
              </a:rPr>
              <a:t/>
            </a:r>
            <a:br>
              <a:rPr lang="en-US" b="1" dirty="0" smtClean="0">
                <a:cs typeface="B Titr" pitchFamily="2" charset="-78"/>
              </a:rPr>
            </a:br>
            <a:endParaRPr lang="fa-IR" dirty="0">
              <a:cs typeface="B Titr" pitchFamily="2" charset="-78"/>
            </a:endParaRPr>
          </a:p>
        </p:txBody>
      </p:sp>
      <p:sp>
        <p:nvSpPr>
          <p:cNvPr id="3" name="Content Placeholder 2"/>
          <p:cNvSpPr>
            <a:spLocks noGrp="1"/>
          </p:cNvSpPr>
          <p:nvPr>
            <p:ph sz="quarter" idx="1"/>
          </p:nvPr>
        </p:nvSpPr>
        <p:spPr/>
        <p:txBody>
          <a:bodyPr/>
          <a:lstStyle/>
          <a:p>
            <a:endParaRPr lang="fa-IR"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pic>
        <p:nvPicPr>
          <p:cNvPr id="16385" name="Picture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87" y="1569720"/>
            <a:ext cx="7775786" cy="41780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609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900" b="1" i="0" u="none" strike="noStrike" cap="none" normalizeH="0" baseline="0" dirty="0" smtClean="0">
                <a:ln>
                  <a:noFill/>
                </a:ln>
                <a:solidFill>
                  <a:srgbClr val="4F81BD"/>
                </a:solidFill>
                <a:effectLst/>
                <a:latin typeface="Calibri" pitchFamily="34" charset="0"/>
                <a:ea typeface="Calibri" pitchFamily="34" charset="0"/>
                <a:cs typeface="B Nazanin" pitchFamily="2" charset="-78"/>
              </a:rPr>
              <a:t>شکل 132  اطلس عملیات تروریستی غرب آسیا در سال2020 (1399 شمسی)</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64788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24200"/>
            <a:ext cx="8991600" cy="1828800"/>
          </a:xfrm>
        </p:spPr>
        <p:txBody>
          <a:bodyPr>
            <a:noAutofit/>
          </a:bodyPr>
          <a:lstStyle/>
          <a:p>
            <a:pPr algn="ctr">
              <a:lnSpc>
                <a:spcPct val="200000"/>
              </a:lnSpc>
            </a:pPr>
            <a:r>
              <a:rPr lang="fa-IR" sz="2800" b="1" dirty="0" smtClean="0">
                <a:solidFill>
                  <a:srgbClr val="002060"/>
                </a:solidFill>
                <a:cs typeface="B Titr" pitchFamily="2" charset="-78"/>
              </a:rPr>
              <a:t>1-</a:t>
            </a:r>
            <a:r>
              <a:rPr lang="fa-IR" sz="2800" b="1" dirty="0" smtClean="0">
                <a:solidFill>
                  <a:srgbClr val="FF0000"/>
                </a:solidFill>
                <a:cs typeface="B Titr" pitchFamily="2" charset="-78"/>
              </a:rPr>
              <a:t> ت</a:t>
            </a:r>
            <a:r>
              <a:rPr lang="fa-IR" sz="2800" b="1" dirty="0" smtClean="0">
                <a:solidFill>
                  <a:srgbClr val="002060"/>
                </a:solidFill>
                <a:cs typeface="B Titr" pitchFamily="2" charset="-78"/>
              </a:rPr>
              <a:t>وجه به تنوع مخاطب</a:t>
            </a:r>
            <a:br>
              <a:rPr lang="fa-IR" sz="2800" b="1" dirty="0" smtClean="0">
                <a:solidFill>
                  <a:srgbClr val="002060"/>
                </a:solidFill>
                <a:cs typeface="B Titr" pitchFamily="2" charset="-78"/>
              </a:rPr>
            </a:br>
            <a:r>
              <a:rPr lang="fa-IR" sz="2800" b="1" dirty="0" smtClean="0">
                <a:solidFill>
                  <a:srgbClr val="002060"/>
                </a:solidFill>
                <a:cs typeface="B Titr" pitchFamily="2" charset="-78"/>
              </a:rPr>
              <a:t>2- </a:t>
            </a:r>
            <a:r>
              <a:rPr lang="fa-IR" sz="2800" b="1" dirty="0" smtClean="0">
                <a:solidFill>
                  <a:srgbClr val="FF0000"/>
                </a:solidFill>
                <a:cs typeface="B Titr" pitchFamily="2" charset="-78"/>
              </a:rPr>
              <a:t>م</a:t>
            </a:r>
            <a:r>
              <a:rPr lang="fa-IR" sz="2800" b="1" dirty="0" smtClean="0">
                <a:solidFill>
                  <a:srgbClr val="002060"/>
                </a:solidFill>
                <a:cs typeface="B Titr" pitchFamily="2" charset="-78"/>
              </a:rPr>
              <a:t>حدوده</a:t>
            </a:r>
            <a:r>
              <a:rPr lang="fa-IR" sz="2800" b="1" dirty="0" smtClean="0">
                <a:solidFill>
                  <a:srgbClr val="002060"/>
                </a:solidFill>
                <a:cs typeface="B Titr" pitchFamily="2" charset="-78"/>
              </a:rPr>
              <a:t/>
            </a:r>
            <a:br>
              <a:rPr lang="fa-IR" sz="2800" b="1" dirty="0" smtClean="0">
                <a:solidFill>
                  <a:srgbClr val="002060"/>
                </a:solidFill>
                <a:cs typeface="B Titr" pitchFamily="2" charset="-78"/>
              </a:rPr>
            </a:br>
            <a:r>
              <a:rPr lang="fa-IR" sz="2800" b="1" dirty="0" smtClean="0">
                <a:solidFill>
                  <a:srgbClr val="002060"/>
                </a:solidFill>
                <a:cs typeface="B Titr" pitchFamily="2" charset="-78"/>
              </a:rPr>
              <a:t>3- </a:t>
            </a:r>
            <a:r>
              <a:rPr lang="fa-IR" sz="2800" b="1" dirty="0" smtClean="0">
                <a:solidFill>
                  <a:srgbClr val="FF0000"/>
                </a:solidFill>
                <a:cs typeface="B Titr" pitchFamily="2" charset="-78"/>
              </a:rPr>
              <a:t>ا</a:t>
            </a:r>
            <a:r>
              <a:rPr lang="fa-IR" sz="2800" b="1" dirty="0" smtClean="0">
                <a:solidFill>
                  <a:srgbClr val="002060"/>
                </a:solidFill>
                <a:cs typeface="B Titr" pitchFamily="2" charset="-78"/>
              </a:rPr>
              <a:t>ستفاده </a:t>
            </a:r>
            <a:r>
              <a:rPr lang="fa-IR" sz="2800" b="1" dirty="0" smtClean="0">
                <a:solidFill>
                  <a:srgbClr val="002060"/>
                </a:solidFill>
                <a:cs typeface="B Titr" pitchFamily="2" charset="-78"/>
              </a:rPr>
              <a:t>درست از ابزار آمارهای بین المللی در روایت </a:t>
            </a:r>
            <a:r>
              <a:rPr lang="fa-IR" sz="2800" b="1" dirty="0" smtClean="0">
                <a:solidFill>
                  <a:srgbClr val="002060"/>
                </a:solidFill>
                <a:cs typeface="B Titr" pitchFamily="2" charset="-78"/>
              </a:rPr>
              <a:t>پیشرفت</a:t>
            </a:r>
            <a:br>
              <a:rPr lang="fa-IR" sz="2800" b="1" dirty="0" smtClean="0">
                <a:solidFill>
                  <a:srgbClr val="002060"/>
                </a:solidFill>
                <a:cs typeface="B Titr" pitchFamily="2" charset="-78"/>
              </a:rPr>
            </a:br>
            <a:r>
              <a:rPr lang="fa-IR" sz="2800" b="1" dirty="0" smtClean="0">
                <a:solidFill>
                  <a:srgbClr val="00B050"/>
                </a:solidFill>
                <a:cs typeface="B Titr" pitchFamily="2" charset="-78"/>
              </a:rPr>
              <a:t>4- </a:t>
            </a:r>
            <a:r>
              <a:rPr lang="fa-IR" sz="2800" b="1" dirty="0" smtClean="0">
                <a:solidFill>
                  <a:srgbClr val="FF0000"/>
                </a:solidFill>
                <a:cs typeface="B Titr" pitchFamily="2" charset="-78"/>
              </a:rPr>
              <a:t>م</a:t>
            </a:r>
            <a:r>
              <a:rPr lang="fa-IR" sz="2800" b="1" dirty="0" smtClean="0">
                <a:solidFill>
                  <a:srgbClr val="00B050"/>
                </a:solidFill>
                <a:cs typeface="B Titr" pitchFamily="2" charset="-78"/>
              </a:rPr>
              <a:t>وفقیت ها و ضعف ها با هم</a:t>
            </a:r>
            <a:endParaRPr lang="fa-IR" sz="2800" b="1" dirty="0">
              <a:solidFill>
                <a:srgbClr val="00B050"/>
              </a:solidFill>
              <a:cs typeface="B Titr" pitchFamily="2" charset="-78"/>
            </a:endParaRPr>
          </a:p>
        </p:txBody>
      </p:sp>
      <p:sp>
        <p:nvSpPr>
          <p:cNvPr id="4" name="Rectangle 3"/>
          <p:cNvSpPr/>
          <p:nvPr/>
        </p:nvSpPr>
        <p:spPr>
          <a:xfrm>
            <a:off x="2133600" y="304800"/>
            <a:ext cx="4572000" cy="707886"/>
          </a:xfrm>
          <a:prstGeom prst="rect">
            <a:avLst/>
          </a:prstGeom>
        </p:spPr>
        <p:txBody>
          <a:bodyPr>
            <a:spAutoFit/>
          </a:bodyPr>
          <a:lstStyle/>
          <a:p>
            <a:pPr algn="ctr" rtl="1"/>
            <a:r>
              <a:rPr lang="fa-IR" sz="4000" dirty="0" smtClean="0">
                <a:cs typeface="B Jadid" pitchFamily="2" charset="-78"/>
              </a:rPr>
              <a:t>فرمول </a:t>
            </a:r>
            <a:r>
              <a:rPr lang="fa-IR" sz="4000" dirty="0" smtClean="0">
                <a:solidFill>
                  <a:srgbClr val="FF0000"/>
                </a:solidFill>
                <a:cs typeface="B Jadid" pitchFamily="2" charset="-78"/>
              </a:rPr>
              <a:t>تمام</a:t>
            </a:r>
            <a:endParaRPr lang="fa-IR" sz="4000" dirty="0">
              <a:solidFill>
                <a:srgbClr val="FF0000"/>
              </a:solidFill>
            </a:endParaRPr>
          </a:p>
        </p:txBody>
      </p:sp>
    </p:spTree>
    <p:extLst>
      <p:ext uri="{BB962C8B-B14F-4D97-AF65-F5344CB8AC3E}">
        <p14:creationId xmlns:p14="http://schemas.microsoft.com/office/powerpoint/2010/main" val="1546034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283152" cy="1295400"/>
          </a:xfrm>
        </p:spPr>
        <p:txBody>
          <a:bodyPr>
            <a:normAutofit fontScale="90000"/>
          </a:bodyPr>
          <a:lstStyle/>
          <a:p>
            <a:pPr algn="ctr"/>
            <a:r>
              <a:rPr lang="fa-IR" sz="2200" dirty="0" smtClean="0">
                <a:solidFill>
                  <a:schemeClr val="tx1"/>
                </a:solidFill>
                <a:cs typeface="B Titr" pitchFamily="2" charset="-78"/>
              </a:rPr>
              <a:t>روند حرکت انقلاب اسلامی</a:t>
            </a:r>
            <a:r>
              <a:rPr lang="fa-IR" dirty="0" smtClean="0">
                <a:solidFill>
                  <a:schemeClr val="tx1"/>
                </a:solidFill>
                <a:cs typeface="B Titr" pitchFamily="2" charset="-78"/>
              </a:rPr>
              <a:t/>
            </a:r>
            <a:br>
              <a:rPr lang="fa-IR" dirty="0" smtClean="0">
                <a:solidFill>
                  <a:schemeClr val="tx1"/>
                </a:solidFill>
                <a:cs typeface="B Titr" pitchFamily="2" charset="-78"/>
              </a:rPr>
            </a:br>
            <a:r>
              <a:rPr lang="fa-IR" dirty="0" smtClean="0">
                <a:solidFill>
                  <a:srgbClr val="FF0000"/>
                </a:solidFill>
                <a:cs typeface="B Titr" pitchFamily="2" charset="-78"/>
              </a:rPr>
              <a:t>مبنای پیشرفت ها</a:t>
            </a:r>
            <a:br>
              <a:rPr lang="fa-IR" dirty="0" smtClean="0">
                <a:solidFill>
                  <a:srgbClr val="FF0000"/>
                </a:solidFill>
                <a:cs typeface="B Titr" pitchFamily="2" charset="-78"/>
              </a:rPr>
            </a:br>
            <a:r>
              <a:rPr lang="fa-IR" dirty="0" smtClean="0">
                <a:solidFill>
                  <a:srgbClr val="FF0000"/>
                </a:solidFill>
                <a:cs typeface="B Titr" pitchFamily="2" charset="-78"/>
              </a:rPr>
              <a:t>دلیل آسیب ها</a:t>
            </a:r>
            <a:endParaRPr lang="fa-IR" dirty="0">
              <a:solidFill>
                <a:srgbClr val="FF0000"/>
              </a:solidFill>
              <a:cs typeface="B Titr" pitchFamily="2" charset="-78"/>
            </a:endParaRPr>
          </a:p>
        </p:txBody>
      </p:sp>
      <p:graphicFrame>
        <p:nvGraphicFramePr>
          <p:cNvPr id="4" name="Diagram 3"/>
          <p:cNvGraphicFramePr/>
          <p:nvPr>
            <p:extLst>
              <p:ext uri="{D42A27DB-BD31-4B8C-83A1-F6EECF244321}">
                <p14:modId xmlns:p14="http://schemas.microsoft.com/office/powerpoint/2010/main" val="2936502181"/>
              </p:ext>
            </p:extLst>
          </p:nvPr>
        </p:nvGraphicFramePr>
        <p:xfrm>
          <a:off x="609600" y="1397000"/>
          <a:ext cx="7848600" cy="454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4892040" y="4823460"/>
            <a:ext cx="1219200" cy="1981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b="1" dirty="0" smtClean="0">
                <a:solidFill>
                  <a:schemeClr val="tx1"/>
                </a:solidFill>
                <a:cs typeface="B Zar" pitchFamily="2" charset="-78"/>
              </a:rPr>
              <a:t>آموزش</a:t>
            </a:r>
          </a:p>
          <a:p>
            <a:pPr algn="ctr"/>
            <a:r>
              <a:rPr lang="fa-IR" b="1" dirty="0" smtClean="0">
                <a:solidFill>
                  <a:schemeClr val="tx1"/>
                </a:solidFill>
                <a:cs typeface="B Zar" pitchFamily="2" charset="-78"/>
              </a:rPr>
              <a:t>زیرساخت</a:t>
            </a:r>
          </a:p>
          <a:p>
            <a:pPr algn="ctr"/>
            <a:r>
              <a:rPr lang="fa-IR" b="1" dirty="0" smtClean="0">
                <a:solidFill>
                  <a:schemeClr val="tx1"/>
                </a:solidFill>
                <a:cs typeface="B Zar" pitchFamily="2" charset="-78"/>
              </a:rPr>
              <a:t>سلامت</a:t>
            </a:r>
          </a:p>
          <a:p>
            <a:pPr algn="ctr"/>
            <a:r>
              <a:rPr lang="fa-IR" b="1" dirty="0" smtClean="0">
                <a:solidFill>
                  <a:schemeClr val="tx1"/>
                </a:solidFill>
                <a:cs typeface="B Zar" pitchFamily="2" charset="-78"/>
              </a:rPr>
              <a:t>نظامی</a:t>
            </a:r>
          </a:p>
          <a:p>
            <a:pPr algn="ctr"/>
            <a:r>
              <a:rPr lang="fa-IR" b="1" dirty="0" smtClean="0">
                <a:solidFill>
                  <a:schemeClr val="tx1"/>
                </a:solidFill>
                <a:cs typeface="B Zar" pitchFamily="2" charset="-78"/>
              </a:rPr>
              <a:t>علم</a:t>
            </a:r>
          </a:p>
          <a:p>
            <a:pPr algn="ctr"/>
            <a:r>
              <a:rPr lang="fa-IR" b="1" dirty="0" smtClean="0">
                <a:solidFill>
                  <a:schemeClr val="tx1"/>
                </a:solidFill>
                <a:cs typeface="B Zar" pitchFamily="2" charset="-78"/>
              </a:rPr>
              <a:t>رفاه</a:t>
            </a:r>
            <a:endParaRPr lang="fa-IR" b="1" dirty="0">
              <a:solidFill>
                <a:schemeClr val="tx1"/>
              </a:solidFill>
              <a:cs typeface="B Zar" pitchFamily="2" charset="-78"/>
            </a:endParaRPr>
          </a:p>
        </p:txBody>
      </p:sp>
      <p:sp>
        <p:nvSpPr>
          <p:cNvPr id="5" name="Rounded Rectangle 4"/>
          <p:cNvSpPr/>
          <p:nvPr/>
        </p:nvSpPr>
        <p:spPr>
          <a:xfrm>
            <a:off x="2590800" y="4800600"/>
            <a:ext cx="1981200" cy="20269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sz="1400" b="1" dirty="0" smtClean="0">
                <a:solidFill>
                  <a:schemeClr val="tx1"/>
                </a:solidFill>
                <a:cs typeface="B Zar" pitchFamily="2" charset="-78"/>
              </a:rPr>
              <a:t>حساسیت نسبت به مسائل </a:t>
            </a:r>
            <a:endParaRPr lang="en-US" sz="1400" b="1" dirty="0" smtClean="0">
              <a:solidFill>
                <a:schemeClr val="tx1"/>
              </a:solidFill>
              <a:cs typeface="B Zar" pitchFamily="2" charset="-78"/>
            </a:endParaRPr>
          </a:p>
          <a:p>
            <a:pPr algn="ctr" rtl="1"/>
            <a:r>
              <a:rPr lang="fa-IR" sz="1400" b="1" dirty="0" smtClean="0">
                <a:solidFill>
                  <a:schemeClr val="tx1"/>
                </a:solidFill>
                <a:cs typeface="B Zar" pitchFamily="2" charset="-78"/>
              </a:rPr>
              <a:t>اساسی سرنوشت </a:t>
            </a:r>
          </a:p>
          <a:p>
            <a:pPr algn="ctr" rtl="1"/>
            <a:r>
              <a:rPr lang="fa-IR" sz="1400" b="1" dirty="0" smtClean="0">
                <a:solidFill>
                  <a:schemeClr val="tx1"/>
                </a:solidFill>
                <a:cs typeface="B Zar" pitchFamily="2" charset="-78"/>
              </a:rPr>
              <a:t>عزت و اعتماد به نفس</a:t>
            </a:r>
          </a:p>
          <a:p>
            <a:pPr algn="ctr" rtl="1"/>
            <a:r>
              <a:rPr lang="fa-IR" sz="1400" b="1" dirty="0" smtClean="0">
                <a:solidFill>
                  <a:schemeClr val="tx1"/>
                </a:solidFill>
                <a:cs typeface="B Zar" pitchFamily="2" charset="-78"/>
              </a:rPr>
              <a:t>هدف دار</a:t>
            </a:r>
          </a:p>
          <a:p>
            <a:pPr algn="ctr" rtl="1"/>
            <a:r>
              <a:rPr lang="fa-IR" sz="1400" b="1" dirty="0" smtClean="0">
                <a:solidFill>
                  <a:schemeClr val="tx1"/>
                </a:solidFill>
                <a:cs typeface="B Zar" pitchFamily="2" charset="-78"/>
              </a:rPr>
              <a:t>مطالبه گر</a:t>
            </a:r>
          </a:p>
          <a:p>
            <a:pPr algn="ctr" rtl="1"/>
            <a:r>
              <a:rPr lang="fa-IR" sz="1400" b="1" dirty="0" smtClean="0">
                <a:solidFill>
                  <a:schemeClr val="tx1"/>
                </a:solidFill>
                <a:cs typeface="B Zar" pitchFamily="2" charset="-78"/>
              </a:rPr>
              <a:t>نگاه گسترده به جهان</a:t>
            </a:r>
          </a:p>
          <a:p>
            <a:pPr algn="ctr" rtl="1"/>
            <a:r>
              <a:rPr lang="fa-IR" sz="1400" b="1" dirty="0" smtClean="0">
                <a:solidFill>
                  <a:schemeClr val="tx1"/>
                </a:solidFill>
                <a:cs typeface="B Zar" pitchFamily="2" charset="-78"/>
              </a:rPr>
              <a:t>توده ای فعال نه منفعل</a:t>
            </a:r>
          </a:p>
          <a:p>
            <a:pPr algn="ctr" rtl="1"/>
            <a:r>
              <a:rPr lang="fa-IR" sz="1400" b="1" dirty="0" smtClean="0">
                <a:solidFill>
                  <a:schemeClr val="tx1"/>
                </a:solidFill>
                <a:cs typeface="B Zar" pitchFamily="2" charset="-78"/>
              </a:rPr>
              <a:t>مقابله با ظلم</a:t>
            </a:r>
            <a:endParaRPr lang="fa-IR" sz="1400" b="1" dirty="0">
              <a:solidFill>
                <a:schemeClr val="tx1"/>
              </a:solidFill>
              <a:cs typeface="B Zar" pitchFamily="2" charset="-78"/>
            </a:endParaRPr>
          </a:p>
        </p:txBody>
      </p:sp>
      <p:sp>
        <p:nvSpPr>
          <p:cNvPr id="6" name="Rounded Rectangle 5"/>
          <p:cNvSpPr/>
          <p:nvPr/>
        </p:nvSpPr>
        <p:spPr>
          <a:xfrm>
            <a:off x="685800" y="4831080"/>
            <a:ext cx="1661160" cy="1295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sz="1400" b="1" dirty="0" smtClean="0">
                <a:solidFill>
                  <a:schemeClr val="tx1"/>
                </a:solidFill>
                <a:cs typeface="B Zar" pitchFamily="2" charset="-78"/>
              </a:rPr>
              <a:t>اسلام شناس</a:t>
            </a:r>
          </a:p>
          <a:p>
            <a:pPr algn="ctr"/>
            <a:r>
              <a:rPr lang="fa-IR" sz="1400" b="1" dirty="0" smtClean="0">
                <a:solidFill>
                  <a:schemeClr val="tx1"/>
                </a:solidFill>
                <a:cs typeface="B Zar" pitchFamily="2" charset="-78"/>
              </a:rPr>
              <a:t>انسان شناس</a:t>
            </a:r>
            <a:endParaRPr lang="fa-IR" sz="1400" b="1" dirty="0">
              <a:solidFill>
                <a:schemeClr val="tx1"/>
              </a:solidFill>
              <a:cs typeface="B Zar" pitchFamily="2" charset="-78"/>
            </a:endParaRPr>
          </a:p>
        </p:txBody>
      </p:sp>
      <p:sp>
        <p:nvSpPr>
          <p:cNvPr id="7" name="Rounded Rectangle 6"/>
          <p:cNvSpPr/>
          <p:nvPr/>
        </p:nvSpPr>
        <p:spPr>
          <a:xfrm>
            <a:off x="6705600" y="4762500"/>
            <a:ext cx="1661160" cy="18669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sz="1400" b="1" dirty="0" smtClean="0">
                <a:solidFill>
                  <a:schemeClr val="tx1"/>
                </a:solidFill>
                <a:cs typeface="B Zar" pitchFamily="2" charset="-78"/>
              </a:rPr>
              <a:t>1- اداره سیاسی</a:t>
            </a:r>
          </a:p>
          <a:p>
            <a:pPr algn="ctr"/>
            <a:r>
              <a:rPr lang="fa-IR" sz="1400" b="1" dirty="0" smtClean="0">
                <a:solidFill>
                  <a:schemeClr val="tx1"/>
                </a:solidFill>
                <a:cs typeface="B Zar" pitchFamily="2" charset="-78"/>
              </a:rPr>
              <a:t>2- مقابله با بحران</a:t>
            </a:r>
          </a:p>
          <a:p>
            <a:pPr algn="ctr" rtl="1"/>
            <a:r>
              <a:rPr lang="fa-IR" sz="1400" b="1" dirty="0" smtClean="0">
                <a:solidFill>
                  <a:schemeClr val="tx1"/>
                </a:solidFill>
                <a:cs typeface="B Zar" pitchFamily="2" charset="-78"/>
              </a:rPr>
              <a:t>3- تمامی عرصه های علمی فرهنگی اجتماعی نظامی امنیتی</a:t>
            </a:r>
            <a:endParaRPr lang="fa-IR" sz="1400" b="1" dirty="0">
              <a:solidFill>
                <a:schemeClr val="tx1"/>
              </a:solidFill>
              <a:cs typeface="B Zar" pitchFamily="2" charset="-78"/>
            </a:endParaRPr>
          </a:p>
        </p:txBody>
      </p:sp>
    </p:spTree>
    <p:extLst>
      <p:ext uri="{BB962C8B-B14F-4D97-AF65-F5344CB8AC3E}">
        <p14:creationId xmlns:p14="http://schemas.microsoft.com/office/powerpoint/2010/main" val="51244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05200"/>
            <a:ext cx="8991600" cy="1143000"/>
          </a:xfrm>
        </p:spPr>
        <p:txBody>
          <a:bodyPr>
            <a:noAutofit/>
          </a:bodyPr>
          <a:lstStyle/>
          <a:p>
            <a:pPr algn="r">
              <a:lnSpc>
                <a:spcPct val="150000"/>
              </a:lnSpc>
            </a:pPr>
            <a:r>
              <a:rPr lang="fa-IR" sz="3200" b="1" dirty="0" smtClean="0">
                <a:solidFill>
                  <a:srgbClr val="FF0000"/>
                </a:solidFill>
                <a:cs typeface="B Nazanin" pitchFamily="2" charset="-78"/>
              </a:rPr>
              <a:t>مدل موفقیت ها و ضعف ها</a:t>
            </a:r>
            <a:r>
              <a:rPr lang="fa-IR" sz="3200" b="1" dirty="0" smtClean="0">
                <a:solidFill>
                  <a:schemeClr val="tx1"/>
                </a:solidFill>
                <a:cs typeface="B Nazanin" pitchFamily="2" charset="-78"/>
              </a:rPr>
              <a:t/>
            </a:r>
            <a:br>
              <a:rPr lang="fa-IR" sz="3200" b="1" dirty="0" smtClean="0">
                <a:solidFill>
                  <a:schemeClr val="tx1"/>
                </a:solidFill>
                <a:cs typeface="B Nazanin" pitchFamily="2" charset="-78"/>
              </a:rPr>
            </a:br>
            <a:r>
              <a:rPr lang="fa-IR" sz="3200" b="1" dirty="0" smtClean="0">
                <a:solidFill>
                  <a:schemeClr val="tx1"/>
                </a:solidFill>
                <a:cs typeface="B Nazanin" pitchFamily="2" charset="-78"/>
              </a:rPr>
              <a:t>محدوده تعیین کردن</a:t>
            </a:r>
            <a:br>
              <a:rPr lang="fa-IR" sz="3200" b="1" dirty="0" smtClean="0">
                <a:solidFill>
                  <a:schemeClr val="tx1"/>
                </a:solidFill>
                <a:cs typeface="B Nazanin" pitchFamily="2" charset="-78"/>
              </a:rPr>
            </a:br>
            <a:r>
              <a:rPr lang="fa-IR" sz="3200" b="1" dirty="0" smtClean="0">
                <a:solidFill>
                  <a:schemeClr val="tx1"/>
                </a:solidFill>
                <a:cs typeface="B Nazanin" pitchFamily="2" charset="-78"/>
              </a:rPr>
              <a:t>مدل های خلاقانه(سندباد،وارونه سازی،تعلیق)</a:t>
            </a:r>
            <a:br>
              <a:rPr lang="fa-IR" sz="3200" b="1" dirty="0" smtClean="0">
                <a:solidFill>
                  <a:schemeClr val="tx1"/>
                </a:solidFill>
                <a:cs typeface="B Nazanin" pitchFamily="2" charset="-78"/>
              </a:rPr>
            </a:br>
            <a:endParaRPr lang="fa-IR" sz="3200" b="1" dirty="0">
              <a:solidFill>
                <a:schemeClr val="tx1"/>
              </a:solidFill>
              <a:cs typeface="B Nazanin" pitchFamily="2" charset="-78"/>
            </a:endParaRPr>
          </a:p>
        </p:txBody>
      </p:sp>
      <p:sp>
        <p:nvSpPr>
          <p:cNvPr id="4" name="Rectangle 3"/>
          <p:cNvSpPr/>
          <p:nvPr/>
        </p:nvSpPr>
        <p:spPr>
          <a:xfrm>
            <a:off x="2133600" y="304800"/>
            <a:ext cx="4572000" cy="523220"/>
          </a:xfrm>
          <a:prstGeom prst="rect">
            <a:avLst/>
          </a:prstGeom>
        </p:spPr>
        <p:txBody>
          <a:bodyPr>
            <a:spAutoFit/>
          </a:bodyPr>
          <a:lstStyle/>
          <a:p>
            <a:pPr algn="ctr"/>
            <a:r>
              <a:rPr lang="fa-IR" sz="2800" dirty="0" smtClean="0">
                <a:cs typeface="B Jadid" pitchFamily="2" charset="-78"/>
              </a:rPr>
              <a:t>نکات مهم در محتوا</a:t>
            </a:r>
            <a:endParaRPr lang="fa-IR" sz="2800" dirty="0"/>
          </a:p>
        </p:txBody>
      </p:sp>
    </p:spTree>
    <p:extLst>
      <p:ext uri="{BB962C8B-B14F-4D97-AF65-F5344CB8AC3E}">
        <p14:creationId xmlns:p14="http://schemas.microsoft.com/office/powerpoint/2010/main" val="1878806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8600"/>
            <a:ext cx="7467600" cy="1143000"/>
          </a:xfrm>
        </p:spPr>
        <p:txBody>
          <a:bodyPr>
            <a:noAutofit/>
          </a:bodyPr>
          <a:lstStyle/>
          <a:p>
            <a:pPr algn="ctr"/>
            <a:r>
              <a:rPr lang="fa-IR" sz="4000" dirty="0">
                <a:solidFill>
                  <a:schemeClr val="tx1"/>
                </a:solidFill>
                <a:cs typeface="B Jadid" pitchFamily="2" charset="-78"/>
              </a:rPr>
              <a:t>چرایی؟</a:t>
            </a:r>
            <a:r>
              <a:rPr lang="fa-IR" sz="5400" dirty="0" smtClean="0">
                <a:solidFill>
                  <a:schemeClr val="tx1"/>
                </a:solidFill>
                <a:cs typeface="B Jadid" pitchFamily="2" charset="-78"/>
              </a:rPr>
              <a:t/>
            </a:r>
            <a:br>
              <a:rPr lang="fa-IR" sz="5400" dirty="0" smtClean="0">
                <a:solidFill>
                  <a:schemeClr val="tx1"/>
                </a:solidFill>
                <a:cs typeface="B Jadid" pitchFamily="2" charset="-78"/>
              </a:rPr>
            </a:br>
            <a:r>
              <a:rPr lang="fa-IR" sz="4000" dirty="0" smtClean="0">
                <a:solidFill>
                  <a:schemeClr val="tx1"/>
                </a:solidFill>
                <a:cs typeface="B Jadid" pitchFamily="2" charset="-78"/>
              </a:rPr>
              <a:t>چیستی؟</a:t>
            </a:r>
            <a:br>
              <a:rPr lang="fa-IR" sz="4000" dirty="0" smtClean="0">
                <a:solidFill>
                  <a:schemeClr val="tx1"/>
                </a:solidFill>
                <a:cs typeface="B Jadid" pitchFamily="2" charset="-78"/>
              </a:rPr>
            </a:br>
            <a:r>
              <a:rPr lang="fa-IR" sz="9600" dirty="0">
                <a:solidFill>
                  <a:srgbClr val="FF0000"/>
                </a:solidFill>
                <a:cs typeface="B Jadid" pitchFamily="2" charset="-78"/>
              </a:rPr>
              <a:t>چگونگی؟</a:t>
            </a:r>
            <a:r>
              <a:rPr lang="fa-IR" sz="4000" dirty="0" smtClean="0">
                <a:solidFill>
                  <a:schemeClr val="tx1"/>
                </a:solidFill>
                <a:cs typeface="B Jadid" pitchFamily="2" charset="-78"/>
              </a:rPr>
              <a:t/>
            </a:r>
            <a:br>
              <a:rPr lang="fa-IR" sz="4000" dirty="0" smtClean="0">
                <a:solidFill>
                  <a:schemeClr val="tx1"/>
                </a:solidFill>
                <a:cs typeface="B Jadid" pitchFamily="2" charset="-78"/>
              </a:rPr>
            </a:br>
            <a:r>
              <a:rPr lang="fa-IR" sz="4000" dirty="0" smtClean="0">
                <a:solidFill>
                  <a:schemeClr val="tx1"/>
                </a:solidFill>
                <a:cs typeface="B Jadid" pitchFamily="2" charset="-78"/>
              </a:rPr>
              <a:t>به چه کسی؟</a:t>
            </a:r>
            <a:endParaRPr lang="fa-IR" sz="4000" dirty="0">
              <a:solidFill>
                <a:schemeClr val="tx1"/>
              </a:solidFill>
              <a:cs typeface="B Jadid" pitchFamily="2" charset="-78"/>
            </a:endParaRPr>
          </a:p>
        </p:txBody>
      </p:sp>
      <p:sp>
        <p:nvSpPr>
          <p:cNvPr id="4" name="Rectangle 3"/>
          <p:cNvSpPr/>
          <p:nvPr/>
        </p:nvSpPr>
        <p:spPr>
          <a:xfrm>
            <a:off x="2133600" y="304800"/>
            <a:ext cx="4572000" cy="461665"/>
          </a:xfrm>
          <a:prstGeom prst="rect">
            <a:avLst/>
          </a:prstGeom>
        </p:spPr>
        <p:txBody>
          <a:bodyPr>
            <a:spAutoFit/>
          </a:bodyPr>
          <a:lstStyle/>
          <a:p>
            <a:pPr algn="ctr"/>
            <a:r>
              <a:rPr lang="fa-IR" sz="2400" dirty="0" smtClean="0">
                <a:cs typeface="B Jadid" pitchFamily="2" charset="-78"/>
              </a:rPr>
              <a:t>جهاد تبیین</a:t>
            </a:r>
            <a:endParaRPr lang="fa-IR" sz="2400" dirty="0"/>
          </a:p>
        </p:txBody>
      </p:sp>
    </p:spTree>
    <p:extLst>
      <p:ext uri="{BB962C8B-B14F-4D97-AF65-F5344CB8AC3E}">
        <p14:creationId xmlns:p14="http://schemas.microsoft.com/office/powerpoint/2010/main" val="649725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endParaRPr lang="fa-IR" dirty="0"/>
          </a:p>
        </p:txBody>
      </p:sp>
      <p:sp>
        <p:nvSpPr>
          <p:cNvPr id="3" name="Content Placeholder 2"/>
          <p:cNvSpPr>
            <a:spLocks noGrp="1"/>
          </p:cNvSpPr>
          <p:nvPr>
            <p:ph sz="quarter" idx="1"/>
          </p:nvPr>
        </p:nvSpPr>
        <p:spPr>
          <a:xfrm>
            <a:off x="457200" y="1143000"/>
            <a:ext cx="7620000" cy="5330952"/>
          </a:xfrm>
        </p:spPr>
        <p:txBody>
          <a:bodyPr/>
          <a:lstStyle/>
          <a:p>
            <a:r>
              <a:rPr lang="fa-IR" b="1" dirty="0" smtClean="0">
                <a:cs typeface="B Mitra" pitchFamily="2" charset="-78"/>
              </a:rPr>
              <a:t>فرق توصیف و توضیح با </a:t>
            </a:r>
            <a:r>
              <a:rPr lang="fa-IR" b="1" dirty="0" smtClean="0">
                <a:solidFill>
                  <a:srgbClr val="FF0000"/>
                </a:solidFill>
                <a:cs typeface="B Mitra" pitchFamily="2" charset="-78"/>
              </a:rPr>
              <a:t>روایت</a:t>
            </a:r>
          </a:p>
          <a:p>
            <a:r>
              <a:rPr lang="fa-IR" b="1" dirty="0" smtClean="0">
                <a:solidFill>
                  <a:srgbClr val="FF0000"/>
                </a:solidFill>
                <a:cs typeface="B Mitra" pitchFamily="2" charset="-78"/>
              </a:rPr>
              <a:t>کتب دوره تحصیل</a:t>
            </a:r>
          </a:p>
          <a:p>
            <a:r>
              <a:rPr lang="fa-IR" b="1" dirty="0" smtClean="0">
                <a:solidFill>
                  <a:srgbClr val="FF0000"/>
                </a:solidFill>
                <a:cs typeface="B Mitra" pitchFamily="2" charset="-78"/>
              </a:rPr>
              <a:t>قرآن</a:t>
            </a:r>
          </a:p>
          <a:p>
            <a:r>
              <a:rPr lang="fa-IR" b="1" dirty="0" smtClean="0">
                <a:solidFill>
                  <a:srgbClr val="FF0000"/>
                </a:solidFill>
                <a:cs typeface="B Mitra" pitchFamily="2" charset="-78"/>
              </a:rPr>
              <a:t>ایرانی ها</a:t>
            </a:r>
          </a:p>
          <a:p>
            <a:r>
              <a:rPr lang="fa-IR" b="1" dirty="0" smtClean="0">
                <a:solidFill>
                  <a:srgbClr val="FF0000"/>
                </a:solidFill>
                <a:cs typeface="B Mitra" pitchFamily="2" charset="-78"/>
              </a:rPr>
              <a:t>مبنای نظری و ادراکی </a:t>
            </a:r>
          </a:p>
          <a:p>
            <a:endParaRPr lang="fa-IR" dirty="0">
              <a:cs typeface="B Mitra" pitchFamily="2" charset="-78"/>
            </a:endParaRPr>
          </a:p>
        </p:txBody>
      </p:sp>
      <p:sp>
        <p:nvSpPr>
          <p:cNvPr id="4" name="AutoShape 2" descr="دانلود سواد روایت اثر اچ. پورتر ابوت - فیدیبو"/>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5" name="AutoShape 4" descr="سواد روایت"/>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6" name="AutoShape 6" descr="سواد روایت"/>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7" name="AutoShape 8" descr="سواد روایت"/>
          <p:cNvSpPr>
            <a:spLocks noChangeAspect="1" noChangeArrowheads="1"/>
          </p:cNvSpPr>
          <p:nvPr/>
        </p:nvSpPr>
        <p:spPr bwMode="auto">
          <a:xfrm>
            <a:off x="9380538"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37461"/>
            <a:ext cx="3352800" cy="5256652"/>
          </a:xfrm>
          <a:prstGeom prst="rect">
            <a:avLst/>
          </a:prstGeom>
        </p:spPr>
      </p:pic>
    </p:spTree>
    <p:extLst>
      <p:ext uri="{BB962C8B-B14F-4D97-AF65-F5344CB8AC3E}">
        <p14:creationId xmlns:p14="http://schemas.microsoft.com/office/powerpoint/2010/main" val="2120872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3074" name="Picture 2" descr="عکسی از درس تصمیم کبری دوم دبستا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5713"/>
            <a:ext cx="3505200" cy="45450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قهرمان پروری در کتاب های درسی دیروز و امروز – سازمان معلمان ایرا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97" y="160338"/>
            <a:ext cx="3087913" cy="308791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ریز علی خواجوی کیست؟ - ایمنا"/>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3080" name="Picture 8" descr="ریز علی خواجوی کیست؟ - ایمن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554" y="3429000"/>
            <a:ext cx="45720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766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11075" y="1729854"/>
            <a:ext cx="7644765" cy="3140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endParaRPr lang="fa-IR" sz="1200" b="1" dirty="0">
              <a:solidFill>
                <a:srgbClr val="002060"/>
              </a:solidFill>
              <a:cs typeface="B Titr" pitchFamily="2" charset="-78"/>
            </a:endParaRPr>
          </a:p>
        </p:txBody>
      </p:sp>
      <p:grpSp>
        <p:nvGrpSpPr>
          <p:cNvPr id="13" name="Group 12"/>
          <p:cNvGrpSpPr/>
          <p:nvPr/>
        </p:nvGrpSpPr>
        <p:grpSpPr>
          <a:xfrm>
            <a:off x="336331" y="212746"/>
            <a:ext cx="8534400" cy="6492855"/>
            <a:chOff x="935038" y="476359"/>
            <a:chExt cx="2268538" cy="2454337"/>
          </a:xfrm>
        </p:grpSpPr>
        <p:sp>
          <p:nvSpPr>
            <p:cNvPr id="14" name="Freeform 13"/>
            <p:cNvSpPr>
              <a:spLocks/>
            </p:cNvSpPr>
            <p:nvPr/>
          </p:nvSpPr>
          <p:spPr bwMode="auto">
            <a:xfrm>
              <a:off x="935038" y="483419"/>
              <a:ext cx="2268538" cy="805447"/>
            </a:xfrm>
            <a:custGeom>
              <a:avLst/>
              <a:gdLst>
                <a:gd name="T0" fmla="*/ 1701 w 1852"/>
                <a:gd name="T1" fmla="*/ 1447 h 1447"/>
                <a:gd name="T2" fmla="*/ 152 w 1852"/>
                <a:gd name="T3" fmla="*/ 1447 h 1447"/>
                <a:gd name="T4" fmla="*/ 0 w 1852"/>
                <a:gd name="T5" fmla="*/ 1296 h 1447"/>
                <a:gd name="T6" fmla="*/ 0 w 1852"/>
                <a:gd name="T7" fmla="*/ 152 h 1447"/>
                <a:gd name="T8" fmla="*/ 152 w 1852"/>
                <a:gd name="T9" fmla="*/ 0 h 1447"/>
                <a:gd name="T10" fmla="*/ 1701 w 1852"/>
                <a:gd name="T11" fmla="*/ 0 h 1447"/>
                <a:gd name="T12" fmla="*/ 1852 w 1852"/>
                <a:gd name="T13" fmla="*/ 152 h 1447"/>
                <a:gd name="T14" fmla="*/ 1852 w 1852"/>
                <a:gd name="T15" fmla="*/ 1296 h 1447"/>
                <a:gd name="T16" fmla="*/ 1701 w 1852"/>
                <a:gd name="T17" fmla="*/ 1447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447">
                  <a:moveTo>
                    <a:pt x="1701" y="1447"/>
                  </a:moveTo>
                  <a:cubicBezTo>
                    <a:pt x="152" y="1447"/>
                    <a:pt x="152" y="1447"/>
                    <a:pt x="152" y="1447"/>
                  </a:cubicBezTo>
                  <a:cubicBezTo>
                    <a:pt x="68" y="1447"/>
                    <a:pt x="0" y="1379"/>
                    <a:pt x="0" y="1296"/>
                  </a:cubicBezTo>
                  <a:cubicBezTo>
                    <a:pt x="0" y="152"/>
                    <a:pt x="0" y="152"/>
                    <a:pt x="0" y="152"/>
                  </a:cubicBezTo>
                  <a:cubicBezTo>
                    <a:pt x="0" y="68"/>
                    <a:pt x="68" y="0"/>
                    <a:pt x="152" y="0"/>
                  </a:cubicBezTo>
                  <a:cubicBezTo>
                    <a:pt x="1701" y="0"/>
                    <a:pt x="1701" y="0"/>
                    <a:pt x="1701" y="0"/>
                  </a:cubicBezTo>
                  <a:cubicBezTo>
                    <a:pt x="1785" y="0"/>
                    <a:pt x="1852" y="68"/>
                    <a:pt x="1852" y="152"/>
                  </a:cubicBezTo>
                  <a:cubicBezTo>
                    <a:pt x="1852" y="1296"/>
                    <a:pt x="1852" y="1296"/>
                    <a:pt x="1852" y="1296"/>
                  </a:cubicBezTo>
                  <a:cubicBezTo>
                    <a:pt x="1852" y="1379"/>
                    <a:pt x="1785" y="1447"/>
                    <a:pt x="1701" y="144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5" name="Freeform 14"/>
            <p:cNvSpPr>
              <a:spLocks/>
            </p:cNvSpPr>
            <p:nvPr/>
          </p:nvSpPr>
          <p:spPr bwMode="auto">
            <a:xfrm>
              <a:off x="935038" y="1231258"/>
              <a:ext cx="2268538" cy="1699438"/>
            </a:xfrm>
            <a:custGeom>
              <a:avLst/>
              <a:gdLst>
                <a:gd name="T0" fmla="*/ 0 w 1852"/>
                <a:gd name="T1" fmla="*/ 0 h 1287"/>
                <a:gd name="T2" fmla="*/ 0 w 1852"/>
                <a:gd name="T3" fmla="*/ 1135 h 1287"/>
                <a:gd name="T4" fmla="*/ 152 w 1852"/>
                <a:gd name="T5" fmla="*/ 1287 h 1287"/>
                <a:gd name="T6" fmla="*/ 1701 w 1852"/>
                <a:gd name="T7" fmla="*/ 1287 h 1287"/>
                <a:gd name="T8" fmla="*/ 1852 w 1852"/>
                <a:gd name="T9" fmla="*/ 1135 h 1287"/>
                <a:gd name="T10" fmla="*/ 1852 w 1852"/>
                <a:gd name="T11" fmla="*/ 0 h 1287"/>
                <a:gd name="T12" fmla="*/ 0 w 1852"/>
                <a:gd name="T13" fmla="*/ 0 h 1287"/>
              </a:gdLst>
              <a:ahLst/>
              <a:cxnLst>
                <a:cxn ang="0">
                  <a:pos x="T0" y="T1"/>
                </a:cxn>
                <a:cxn ang="0">
                  <a:pos x="T2" y="T3"/>
                </a:cxn>
                <a:cxn ang="0">
                  <a:pos x="T4" y="T5"/>
                </a:cxn>
                <a:cxn ang="0">
                  <a:pos x="T6" y="T7"/>
                </a:cxn>
                <a:cxn ang="0">
                  <a:pos x="T8" y="T9"/>
                </a:cxn>
                <a:cxn ang="0">
                  <a:pos x="T10" y="T11"/>
                </a:cxn>
                <a:cxn ang="0">
                  <a:pos x="T12" y="T13"/>
                </a:cxn>
              </a:cxnLst>
              <a:rect l="0" t="0" r="r" b="b"/>
              <a:pathLst>
                <a:path w="1852" h="1287">
                  <a:moveTo>
                    <a:pt x="0" y="0"/>
                  </a:moveTo>
                  <a:cubicBezTo>
                    <a:pt x="0" y="1135"/>
                    <a:pt x="0" y="1135"/>
                    <a:pt x="0" y="1135"/>
                  </a:cubicBezTo>
                  <a:cubicBezTo>
                    <a:pt x="0" y="1219"/>
                    <a:pt x="68" y="1287"/>
                    <a:pt x="152" y="1287"/>
                  </a:cubicBezTo>
                  <a:cubicBezTo>
                    <a:pt x="1701" y="1287"/>
                    <a:pt x="1701" y="1287"/>
                    <a:pt x="1701" y="1287"/>
                  </a:cubicBezTo>
                  <a:cubicBezTo>
                    <a:pt x="1785" y="1287"/>
                    <a:pt x="1852" y="1219"/>
                    <a:pt x="1852" y="1135"/>
                  </a:cubicBezTo>
                  <a:cubicBezTo>
                    <a:pt x="1852" y="0"/>
                    <a:pt x="1852" y="0"/>
                    <a:pt x="1852" y="0"/>
                  </a:cubicBezTo>
                  <a:lnTo>
                    <a:pt x="0" y="0"/>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6" name="Freeform 15"/>
            <p:cNvSpPr>
              <a:spLocks/>
            </p:cNvSpPr>
            <p:nvPr/>
          </p:nvSpPr>
          <p:spPr bwMode="auto">
            <a:xfrm>
              <a:off x="1392238" y="476359"/>
              <a:ext cx="1406525" cy="870114"/>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7" name="Freeform 16"/>
            <p:cNvSpPr>
              <a:spLocks/>
            </p:cNvSpPr>
            <p:nvPr/>
          </p:nvSpPr>
          <p:spPr bwMode="auto">
            <a:xfrm>
              <a:off x="1392238" y="483394"/>
              <a:ext cx="1406525" cy="720515"/>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grpSp>
      <p:sp>
        <p:nvSpPr>
          <p:cNvPr id="11" name="Flowchart: Document 10"/>
          <p:cNvSpPr/>
          <p:nvPr/>
        </p:nvSpPr>
        <p:spPr>
          <a:xfrm>
            <a:off x="457200" y="2057400"/>
            <a:ext cx="8382000" cy="6019800"/>
          </a:xfrm>
          <a:prstGeom prst="flowChart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r>
              <a:rPr lang="fa-IR" sz="1400" b="1" dirty="0" smtClean="0">
                <a:solidFill>
                  <a:srgbClr val="002060"/>
                </a:solidFill>
                <a:cs typeface="B Titr" pitchFamily="2" charset="-78"/>
              </a:rPr>
              <a:t>امروز </a:t>
            </a:r>
            <a:r>
              <a:rPr lang="fa-IR" sz="1400" b="1" dirty="0" smtClean="0">
                <a:solidFill>
                  <a:srgbClr val="FF0000"/>
                </a:solidFill>
                <a:cs typeface="B Zar" panose="00000400000000000000" pitchFamily="2" charset="-78"/>
              </a:rPr>
              <a:t>جنگ </a:t>
            </a:r>
            <a:r>
              <a:rPr lang="fa-IR" sz="1400" b="1" dirty="0">
                <a:solidFill>
                  <a:srgbClr val="FF0000"/>
                </a:solidFill>
                <a:cs typeface="B Zar" panose="00000400000000000000" pitchFamily="2" charset="-78"/>
              </a:rPr>
              <a:t>ما با دشمن و تهاجم دشمن به ما در کجا است؟</a:t>
            </a:r>
          </a:p>
          <a:p>
            <a:pPr algn="justLow" rtl="1">
              <a:lnSpc>
                <a:spcPct val="150000"/>
              </a:lnSpc>
            </a:pPr>
            <a:r>
              <a:rPr lang="fa-IR" sz="1400" b="1" dirty="0">
                <a:solidFill>
                  <a:srgbClr val="002060"/>
                </a:solidFill>
                <a:cs typeface="B Titr" pitchFamily="2" charset="-78"/>
              </a:rPr>
              <a:t> این را باید درست تشخیص بدهیم. باید تهدید دشمن را درست فهم کنیم، اندازه‌‌ی آن را بشناسیم و معلوم بشود عرصه‌ی تهاجم کجا است. اگر دشمن از مرز شرقی حمله میکند، شما نیروهایتان را به مرز غربی ببرید، کار به جایی نخواهید برد، سودی از وجود نیروها نخواهید برد. باید بدانید دشمن از کجا حمله میکند. همه‌‌ی نظام، همه‌ی کشور، همه‌ی مردم باید درک درستی از عرصه‌ی نبرد دشمنان داشته باشند. خب عرصه‌ی نبرد کجا است؟</a:t>
            </a:r>
          </a:p>
          <a:p>
            <a:pPr algn="justLow" rtl="1">
              <a:lnSpc>
                <a:spcPct val="150000"/>
              </a:lnSpc>
            </a:pPr>
            <a:r>
              <a:rPr lang="fa-IR" sz="1400" b="1" dirty="0">
                <a:solidFill>
                  <a:srgbClr val="002060"/>
                </a:solidFill>
                <a:cs typeface="B Titr" pitchFamily="2" charset="-78"/>
              </a:rPr>
              <a:t>فهم درست واقعیّتهای ایران و جهان : اینکه شما فهم درستی از واقعیّتهای کشورتان داشته باشید، به ضرر آنها است؛ با این مخالفند، با این مبارزه میکنند؛ با چه ابزاری؟ با ابزار بسیار خطرناک رسانه، بخصوص رسانه‌هایی که امروز نوپدید است. با تصویرسازی غلط سعی میکنند افکار ملّت ایران را منحرف کنند؛ هم تصویر غلط درباره‌ی ایران، هم تصویر غلط درباره‌ی خودشان، هم تصویر غلط درباره‌ی اوضاع منطقه. یکی از تصویرهای غلط آنها این است که وانمود میکنند در موضع قدرتند، درحالی‌که در موضع قدرت نیستند...</a:t>
            </a:r>
          </a:p>
          <a:p>
            <a:pPr algn="justLow" rtl="1">
              <a:lnSpc>
                <a:spcPct val="150000"/>
              </a:lnSpc>
            </a:pPr>
            <a:r>
              <a:rPr lang="fa-IR" sz="1400" b="1" dirty="0">
                <a:solidFill>
                  <a:srgbClr val="002060"/>
                </a:solidFill>
                <a:cs typeface="B Titr" pitchFamily="2" charset="-78"/>
              </a:rPr>
              <a:t>یک تصویرسازی دیگری دارند که آن هم بشدّت غلط و خدعه‌آمیز است و آن تصویرشان از ایران اسلامی است؛ تصویری که سعی میکنند در افکار عمومی دنیا آن را ترویج کنند و حتّی سعی میکنند به خود ما هم، به خودِ ملّت ایران هم، این تصویر را ارائه بدهند، تزریق کنند و ما را قانع کنند به نظرات باطل خودشان در مورد کشورِ ما</a:t>
            </a:r>
            <a:r>
              <a:rPr lang="fa-IR" sz="1400" b="1" dirty="0" smtClean="0">
                <a:solidFill>
                  <a:srgbClr val="002060"/>
                </a:solidFill>
                <a:cs typeface="B Titr" pitchFamily="2" charset="-78"/>
              </a:rPr>
              <a:t>.</a:t>
            </a:r>
            <a:endParaRPr lang="fa-IR" sz="900" b="1" dirty="0">
              <a:solidFill>
                <a:srgbClr val="002060"/>
              </a:solidFill>
              <a:cs typeface="B Titr" pitchFamily="2" charset="-78"/>
            </a:endParaRPr>
          </a:p>
          <a:p>
            <a:pPr rtl="1">
              <a:lnSpc>
                <a:spcPct val="150000"/>
              </a:lnSpc>
            </a:pPr>
            <a:r>
              <a:rPr lang="fa-IR" sz="1050" b="1" dirty="0">
                <a:solidFill>
                  <a:srgbClr val="002060"/>
                </a:solidFill>
                <a:cs typeface="B Titr" pitchFamily="2" charset="-78"/>
              </a:rPr>
              <a:t>(بیانات در جمع بسیجیان 12 مهر 97 ورزشگاه آزادی)</a:t>
            </a:r>
          </a:p>
        </p:txBody>
      </p:sp>
      <p:sp>
        <p:nvSpPr>
          <p:cNvPr id="2" name="Rectangle 1"/>
          <p:cNvSpPr/>
          <p:nvPr/>
        </p:nvSpPr>
        <p:spPr>
          <a:xfrm>
            <a:off x="2362200" y="381000"/>
            <a:ext cx="4800600" cy="1348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solidFill>
                  <a:srgbClr val="002060"/>
                </a:solidFill>
                <a:cs typeface="B Titr" pitchFamily="2" charset="-78"/>
              </a:rPr>
              <a:t>مهم ترین عرصه تهاجم دشمن</a:t>
            </a:r>
            <a:endParaRPr lang="fa-IR" sz="3600" dirty="0">
              <a:solidFill>
                <a:srgbClr val="002060"/>
              </a:solidFill>
              <a:cs typeface="B Titr" pitchFamily="2" charset="-78"/>
            </a:endParaRPr>
          </a:p>
        </p:txBody>
      </p:sp>
    </p:spTree>
    <p:extLst>
      <p:ext uri="{BB962C8B-B14F-4D97-AF65-F5344CB8AC3E}">
        <p14:creationId xmlns:p14="http://schemas.microsoft.com/office/powerpoint/2010/main" val="5831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4098" name="Picture 2" descr="باهوک - کتاب قصه های قرآنی زندگانی پیامبران از آدم (ع) تا خاتم (ع) ویژه  کودکان و نوجوانان - خرید اینترنتی کتا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4233333" cy="59055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دانلود سریال یوسف پیامبر قسمت 1 تا 45 (آخر) با 3 کیفیت - دانلود رایگان نرم  افزا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380" y="1452562"/>
            <a:ext cx="2857500" cy="376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76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5122" name="Picture 2" descr="تحقیق درباره شاهنامه فردوسی - ویرگو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 y="533400"/>
            <a:ext cx="4171950" cy="59956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۳۰ داستان کوتاه کودکانه ❤️ قصه های کوتاه برای خواب بچه ها - ماگرت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58941"/>
            <a:ext cx="4079883" cy="407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0790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sp>
        <p:nvSpPr>
          <p:cNvPr id="4" name="AutoShape 2" descr="blob:https://web.whatsapp.com/06746dac-5d10-478c-a978-8555b0d05d61"/>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5" name="AutoShape 4" descr="blob:https://web.whatsapp.com/06746dac-5d10-478c-a978-8555b0d05d61"/>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2053" name="Picture 5" descr="C:\Users\reza\Desktop\06746dac-5d10-478c-a978-8555b0d05d61.jfif"/>
          <p:cNvPicPr>
            <a:picLocks noChangeAspect="1" noChangeArrowheads="1"/>
          </p:cNvPicPr>
          <p:nvPr/>
        </p:nvPicPr>
        <p:blipFill rotWithShape="1">
          <a:blip r:embed="rId2">
            <a:extLst>
              <a:ext uri="{28A0092B-C50C-407E-A947-70E740481C1C}">
                <a14:useLocalDpi xmlns:a14="http://schemas.microsoft.com/office/drawing/2010/main" val="0"/>
              </a:ext>
            </a:extLst>
          </a:blip>
          <a:srcRect l="22576" t="9819" r="23015" b="12000"/>
          <a:stretch/>
        </p:blipFill>
        <p:spPr bwMode="auto">
          <a:xfrm>
            <a:off x="990600" y="588230"/>
            <a:ext cx="7010400" cy="566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24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pPr algn="ctr"/>
            <a:r>
              <a:rPr lang="fa-IR" b="1" dirty="0" smtClean="0">
                <a:solidFill>
                  <a:schemeClr val="tx1"/>
                </a:solidFill>
                <a:cs typeface="B Titr" pitchFamily="2" charset="-78"/>
              </a:rPr>
              <a:t>قصه و انواع قالب ها</a:t>
            </a:r>
            <a:endParaRPr lang="fa-IR" b="1" dirty="0">
              <a:solidFill>
                <a:schemeClr val="tx1"/>
              </a:solidFill>
              <a:cs typeface="B Titr" pitchFamily="2" charset="-78"/>
            </a:endParaRPr>
          </a:p>
        </p:txBody>
      </p:sp>
      <p:sp>
        <p:nvSpPr>
          <p:cNvPr id="3" name="Content Placeholder 2"/>
          <p:cNvSpPr>
            <a:spLocks noGrp="1"/>
          </p:cNvSpPr>
          <p:nvPr>
            <p:ph sz="quarter" idx="1"/>
          </p:nvPr>
        </p:nvSpPr>
        <p:spPr>
          <a:xfrm>
            <a:off x="457200" y="1219200"/>
            <a:ext cx="7696200" cy="5254752"/>
          </a:xfrm>
        </p:spPr>
        <p:txBody>
          <a:bodyPr>
            <a:normAutofit/>
          </a:bodyPr>
          <a:lstStyle/>
          <a:p>
            <a:pPr>
              <a:lnSpc>
                <a:spcPct val="150000"/>
              </a:lnSpc>
            </a:pPr>
            <a:r>
              <a:rPr lang="fa-IR" sz="2800" dirty="0" smtClean="0">
                <a:cs typeface="B Titr" pitchFamily="2" charset="-78"/>
              </a:rPr>
              <a:t>قصه در گزارش خبری</a:t>
            </a:r>
          </a:p>
          <a:p>
            <a:pPr>
              <a:lnSpc>
                <a:spcPct val="150000"/>
              </a:lnSpc>
            </a:pPr>
            <a:r>
              <a:rPr lang="fa-IR" sz="2800" dirty="0" smtClean="0">
                <a:cs typeface="B Titr" pitchFamily="2" charset="-78"/>
              </a:rPr>
              <a:t>قصه در نقاشی</a:t>
            </a:r>
          </a:p>
          <a:p>
            <a:pPr>
              <a:lnSpc>
                <a:spcPct val="150000"/>
              </a:lnSpc>
            </a:pPr>
            <a:r>
              <a:rPr lang="fa-IR" sz="2800" dirty="0" smtClean="0">
                <a:cs typeface="B Titr" pitchFamily="2" charset="-78"/>
              </a:rPr>
              <a:t>قصه در عکس</a:t>
            </a:r>
          </a:p>
          <a:p>
            <a:pPr>
              <a:lnSpc>
                <a:spcPct val="150000"/>
              </a:lnSpc>
            </a:pPr>
            <a:r>
              <a:rPr lang="fa-IR" sz="2800" dirty="0" smtClean="0">
                <a:cs typeface="B Titr" pitchFamily="2" charset="-78"/>
              </a:rPr>
              <a:t>قصه در رمان</a:t>
            </a:r>
          </a:p>
          <a:p>
            <a:pPr>
              <a:lnSpc>
                <a:spcPct val="150000"/>
              </a:lnSpc>
            </a:pPr>
            <a:r>
              <a:rPr lang="fa-IR" sz="2800" dirty="0" smtClean="0">
                <a:cs typeface="B Titr" pitchFamily="2" charset="-78"/>
              </a:rPr>
              <a:t>قصه در فیلم</a:t>
            </a:r>
          </a:p>
          <a:p>
            <a:pPr>
              <a:lnSpc>
                <a:spcPct val="150000"/>
              </a:lnSpc>
            </a:pPr>
            <a:r>
              <a:rPr lang="fa-IR" sz="2800" dirty="0" smtClean="0">
                <a:cs typeface="B Titr" pitchFamily="2" charset="-78"/>
              </a:rPr>
              <a:t>و...</a:t>
            </a:r>
          </a:p>
        </p:txBody>
      </p:sp>
    </p:spTree>
    <p:extLst>
      <p:ext uri="{BB962C8B-B14F-4D97-AF65-F5344CB8AC3E}">
        <p14:creationId xmlns:p14="http://schemas.microsoft.com/office/powerpoint/2010/main" val="41692094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15962"/>
          </a:xfrm>
        </p:spPr>
        <p:txBody>
          <a:bodyPr/>
          <a:lstStyle/>
          <a:p>
            <a:pPr algn="ctr"/>
            <a:r>
              <a:rPr lang="fa-IR" dirty="0" smtClean="0">
                <a:solidFill>
                  <a:schemeClr val="tx1"/>
                </a:solidFill>
                <a:cs typeface="B Titr" pitchFamily="2" charset="-78"/>
              </a:rPr>
              <a:t>همافران</a:t>
            </a:r>
            <a:endParaRPr lang="fa-IR" dirty="0">
              <a:solidFill>
                <a:schemeClr val="tx1"/>
              </a:solidFill>
              <a:cs typeface="B Titr" pitchFamily="2" charset="-78"/>
            </a:endParaRPr>
          </a:p>
        </p:txBody>
      </p:sp>
      <p:sp>
        <p:nvSpPr>
          <p:cNvPr id="3" name="Content Placeholder 2"/>
          <p:cNvSpPr>
            <a:spLocks noGrp="1"/>
          </p:cNvSpPr>
          <p:nvPr>
            <p:ph sz="quarter" idx="1"/>
          </p:nvPr>
        </p:nvSpPr>
        <p:spPr/>
        <p:txBody>
          <a:bodyPr/>
          <a:lstStyle/>
          <a:p>
            <a:endParaRPr lang="fa-IR"/>
          </a:p>
        </p:txBody>
      </p:sp>
      <p:pic>
        <p:nvPicPr>
          <p:cNvPr id="6148" name="Picture 4" descr="عکاس دیدار همافران با امام که بود؟/عکس"/>
          <p:cNvPicPr>
            <a:picLocks noChangeAspect="1" noChangeArrowheads="1"/>
          </p:cNvPicPr>
          <p:nvPr/>
        </p:nvPicPr>
        <p:blipFill rotWithShape="1">
          <a:blip r:embed="rId2">
            <a:extLst>
              <a:ext uri="{28A0092B-C50C-407E-A947-70E740481C1C}">
                <a14:useLocalDpi xmlns:a14="http://schemas.microsoft.com/office/drawing/2010/main" val="0"/>
              </a:ext>
            </a:extLst>
          </a:blip>
          <a:srcRect b="10886"/>
          <a:stretch/>
        </p:blipFill>
        <p:spPr bwMode="auto">
          <a:xfrm>
            <a:off x="228598" y="1234440"/>
            <a:ext cx="8640861" cy="536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8823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7170" name="Picture 2" descr="G:\ریخته در دسکتاپ\فاز دوم ایران20\اشراف و اقامه الگوی اسلامی ایرانی\تولیدات 40 سالگی\قرن\قدرت نظامی\عكس\روسریهای گل‌ونی (Golvani) با سربندهای رنگی، جای خود را به کلاه‌فرنگی داد. طنز غریبی بود، با آن گلهایی که می‌خواهند نثار رضاشاه کنند.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0540"/>
            <a:ext cx="849527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79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37160"/>
            <a:ext cx="2514600" cy="639762"/>
          </a:xfrm>
        </p:spPr>
        <p:txBody>
          <a:bodyPr/>
          <a:lstStyle/>
          <a:p>
            <a:pPr algn="r"/>
            <a:r>
              <a:rPr lang="fa-IR" b="1" dirty="0" smtClean="0">
                <a:solidFill>
                  <a:schemeClr val="tx1"/>
                </a:solidFill>
                <a:cs typeface="B Titr" pitchFamily="2" charset="-78"/>
              </a:rPr>
              <a:t>تنها گریه کن</a:t>
            </a:r>
            <a:endParaRPr lang="fa-IR" b="1" dirty="0">
              <a:solidFill>
                <a:schemeClr val="tx1"/>
              </a:solidFill>
              <a:cs typeface="B Titr" pitchFamily="2" charset="-78"/>
            </a:endParaRPr>
          </a:p>
        </p:txBody>
      </p:sp>
      <p:sp>
        <p:nvSpPr>
          <p:cNvPr id="3" name="Content Placeholder 2"/>
          <p:cNvSpPr>
            <a:spLocks noGrp="1"/>
          </p:cNvSpPr>
          <p:nvPr>
            <p:ph sz="quarter" idx="1"/>
          </p:nvPr>
        </p:nvSpPr>
        <p:spPr>
          <a:xfrm>
            <a:off x="5105400" y="1066800"/>
            <a:ext cx="3581400" cy="4648200"/>
          </a:xfrm>
        </p:spPr>
        <p:txBody>
          <a:bodyPr>
            <a:normAutofit lnSpcReduction="10000"/>
          </a:bodyPr>
          <a:lstStyle/>
          <a:p>
            <a:pPr marL="0" indent="0" algn="justLow">
              <a:buNone/>
            </a:pPr>
            <a:r>
              <a:rPr lang="fa-IR" dirty="0">
                <a:cs typeface="B Mitra" pitchFamily="2" charset="-78"/>
              </a:rPr>
              <a:t>بسم الله الرّحمن الرّحیم</a:t>
            </a:r>
          </a:p>
          <a:p>
            <a:pPr marL="0" indent="0" algn="justLow">
              <a:buNone/>
            </a:pPr>
            <a:r>
              <a:rPr lang="fa-IR" dirty="0">
                <a:cs typeface="B Mitra" pitchFamily="2" charset="-78"/>
              </a:rPr>
              <a:t>ـ با شوق و عطش، این کتاب شگفتی‌ساز را خواندم و چشم و دل را شستشو دادم. همه چیز در این کتاب، عالی است؛ روایت، عالی؛ راوی، عالی؛ نگارش، عالی؛ سلیقه‌ی تدوین و گردآوری، عالی، و شهید و نگاه مرحمت سالار شهیدان به او و مادرش در نهایت علوّ و رفعت .. هیچ سرمایه‌ی معنوی برای کشور و ملّت و انقلاب برتر از اینها نیست. سرمایه‌ی باارزش دیگر، قدرت نگارش لطیف و گویایی است که این ماجرای عاشقانه‌ی مادرانه به آن نیاز داشت.</a:t>
            </a:r>
          </a:p>
          <a:p>
            <a:pPr marL="0" indent="0" algn="justLow">
              <a:buNone/>
            </a:pPr>
            <a:endParaRPr lang="fa-IR" dirty="0">
              <a:cs typeface="B Mitra" pitchFamily="2" charset="-78"/>
            </a:endParaRPr>
          </a:p>
        </p:txBody>
      </p:sp>
      <p:pic>
        <p:nvPicPr>
          <p:cNvPr id="8194" name="Picture 2" descr="دانلود و خرید کتاب تنها گریه کن | اشرف‌سادات منتظری | طاقچ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
            <a:ext cx="4530811"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669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8268" t="18894" r="12165" b="15919"/>
          <a:stretch/>
        </p:blipFill>
        <p:spPr bwMode="auto">
          <a:xfrm>
            <a:off x="1143000" y="1524000"/>
            <a:ext cx="7010400" cy="4190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2913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53" y="467656"/>
            <a:ext cx="7886700" cy="969689"/>
          </a:xfrm>
          <a:solidFill>
            <a:schemeClr val="bg2"/>
          </a:solidFill>
          <a:ln w="76200"/>
        </p:spPr>
        <p:style>
          <a:lnRef idx="2">
            <a:schemeClr val="accent6"/>
          </a:lnRef>
          <a:fillRef idx="1">
            <a:schemeClr val="lt1"/>
          </a:fillRef>
          <a:effectRef idx="0">
            <a:schemeClr val="accent6"/>
          </a:effectRef>
          <a:fontRef idx="minor">
            <a:schemeClr val="dk1"/>
          </a:fontRef>
        </p:style>
        <p:txBody>
          <a:bodyPr/>
          <a:lstStyle/>
          <a:p>
            <a:pPr algn="ctr"/>
            <a:r>
              <a:rPr lang="fa-IR" dirty="0" smtClean="0">
                <a:cs typeface="B Titr" pitchFamily="2" charset="-78"/>
              </a:rPr>
              <a:t>جنایات آمریکا علیه زنان</a:t>
            </a:r>
            <a:endParaRPr lang="fa-IR" dirty="0">
              <a:cs typeface="B Titr" pitchFamily="2" charset="-78"/>
            </a:endParaRPr>
          </a:p>
        </p:txBody>
      </p:sp>
      <p:sp>
        <p:nvSpPr>
          <p:cNvPr id="3" name="Content Placeholder 2"/>
          <p:cNvSpPr>
            <a:spLocks noGrp="1"/>
          </p:cNvSpPr>
          <p:nvPr>
            <p:ph idx="1"/>
          </p:nvPr>
        </p:nvSpPr>
        <p:spPr>
          <a:xfrm>
            <a:off x="449748" y="1560786"/>
            <a:ext cx="7886700" cy="4616177"/>
          </a:xfrm>
        </p:spPr>
        <p:txBody>
          <a:bodyPr>
            <a:noAutofit/>
          </a:bodyPr>
          <a:lstStyle/>
          <a:p>
            <a:pPr algn="r" rtl="1">
              <a:lnSpc>
                <a:spcPct val="150000"/>
              </a:lnSpc>
              <a:buFont typeface="Wingdings" pitchFamily="2" charset="2"/>
              <a:buChar char="q"/>
            </a:pPr>
            <a:r>
              <a:rPr lang="fa-IR" sz="3200" dirty="0" smtClean="0">
                <a:solidFill>
                  <a:srgbClr val="002060"/>
                </a:solidFill>
                <a:cs typeface="B Titr" pitchFamily="2" charset="-78"/>
              </a:rPr>
              <a:t> </a:t>
            </a:r>
            <a:r>
              <a:rPr lang="fa-IR" sz="3600" dirty="0" smtClean="0">
                <a:solidFill>
                  <a:srgbClr val="002060"/>
                </a:solidFill>
                <a:cs typeface="B Titr" pitchFamily="2" charset="-78"/>
              </a:rPr>
              <a:t>در خلال حملات نظامی </a:t>
            </a:r>
            <a:r>
              <a:rPr lang="fa-IR" sz="3600" dirty="0">
                <a:solidFill>
                  <a:srgbClr val="002060"/>
                </a:solidFill>
                <a:cs typeface="B Titr" pitchFamily="2" charset="-78"/>
              </a:rPr>
              <a:t>به دیگر کشورها</a:t>
            </a:r>
          </a:p>
          <a:p>
            <a:pPr algn="r" rtl="1">
              <a:lnSpc>
                <a:spcPct val="150000"/>
              </a:lnSpc>
              <a:buFont typeface="Wingdings" pitchFamily="2" charset="2"/>
              <a:buChar char="q"/>
            </a:pPr>
            <a:r>
              <a:rPr lang="fa-IR" sz="3600" dirty="0" smtClean="0">
                <a:solidFill>
                  <a:srgbClr val="002060"/>
                </a:solidFill>
                <a:cs typeface="B Titr" pitchFamily="2" charset="-78"/>
              </a:rPr>
              <a:t> </a:t>
            </a:r>
            <a:r>
              <a:rPr lang="fa-IR" sz="3600" dirty="0" smtClean="0">
                <a:solidFill>
                  <a:srgbClr val="FF0000"/>
                </a:solidFill>
                <a:cs typeface="B Titr" pitchFamily="2" charset="-78"/>
              </a:rPr>
              <a:t>جنایات علیه زنان آمریکایی</a:t>
            </a:r>
            <a:endParaRPr lang="fa-IR" sz="3600" dirty="0">
              <a:solidFill>
                <a:srgbClr val="FF0000"/>
              </a:solidFill>
              <a:cs typeface="B Titr" pitchFamily="2" charset="-78"/>
            </a:endParaRPr>
          </a:p>
          <a:p>
            <a:pPr algn="r" rtl="1">
              <a:lnSpc>
                <a:spcPct val="150000"/>
              </a:lnSpc>
              <a:buFont typeface="Wingdings" pitchFamily="2" charset="2"/>
              <a:buChar char="q"/>
            </a:pPr>
            <a:r>
              <a:rPr lang="fa-IR" sz="3600" dirty="0" smtClean="0">
                <a:solidFill>
                  <a:srgbClr val="002060"/>
                </a:solidFill>
                <a:cs typeface="B Titr" pitchFamily="2" charset="-78"/>
              </a:rPr>
              <a:t>جنایات علیه ایران</a:t>
            </a:r>
            <a:endParaRPr lang="fa-IR" sz="3600" dirty="0">
              <a:solidFill>
                <a:srgbClr val="002060"/>
              </a:solidFill>
              <a:cs typeface="B Titr" pitchFamily="2" charset="-78"/>
            </a:endParaRP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4D17D5E6-A3AB-4670-9BA5-54D8BA19C968}" type="slidenum">
              <a:rPr lang="en-US" smtClean="0"/>
              <a:t>58</a:t>
            </a:fld>
            <a:endParaRPr lang="en-US"/>
          </a:p>
        </p:txBody>
      </p:sp>
      <p:sp>
        <p:nvSpPr>
          <p:cNvPr id="6" name="Title 1"/>
          <p:cNvSpPr txBox="1">
            <a:spLocks/>
          </p:cNvSpPr>
          <p:nvPr/>
        </p:nvSpPr>
        <p:spPr>
          <a:xfrm>
            <a:off x="3878712" y="6324272"/>
            <a:ext cx="1525313" cy="423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pPr>
            <a:r>
              <a:rPr lang="fa-IR" sz="1400" dirty="0" smtClean="0">
                <a:solidFill>
                  <a:srgbClr val="FF0000"/>
                </a:solidFill>
                <a:cs typeface="B Titr" pitchFamily="2" charset="-78"/>
              </a:rPr>
              <a:t>روایت زنان</a:t>
            </a:r>
            <a:endParaRPr lang="fa-IR" sz="1400" dirty="0">
              <a:solidFill>
                <a:srgbClr val="FF0000"/>
              </a:solidFill>
              <a:cs typeface="B Titr" pitchFamily="2" charset="-78"/>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6109" y="5123794"/>
            <a:ext cx="1210517" cy="1200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967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4759"/>
            <a:ext cx="8001000" cy="5558605"/>
          </a:xfrm>
        </p:spPr>
        <p:txBody>
          <a:bodyPr>
            <a:normAutofit fontScale="85000" lnSpcReduction="10000"/>
          </a:bodyPr>
          <a:lstStyle/>
          <a:p>
            <a:pPr marL="0" indent="0" algn="justLow" rtl="1">
              <a:lnSpc>
                <a:spcPct val="150000"/>
              </a:lnSpc>
              <a:buNone/>
            </a:pPr>
            <a:r>
              <a:rPr lang="fa-IR" sz="2400" b="1" dirty="0">
                <a:cs typeface="B Nazanin" pitchFamily="2" charset="-78"/>
              </a:rPr>
              <a:t> البته انتقادهائی که شما به غرب کردید، بیشتر در زمینه‌ی خانواده بود؛ اما عقیده‌ی من این است که </a:t>
            </a:r>
            <a:r>
              <a:rPr lang="fa-IR" sz="2400" b="1" dirty="0">
                <a:solidFill>
                  <a:srgbClr val="FF0000"/>
                </a:solidFill>
                <a:cs typeface="B Nazanin" pitchFamily="2" charset="-78"/>
              </a:rPr>
              <a:t>بیشترین جریمه‌ی غرب در مسئله‌ی زن و خانواده، در نگاهش به زن است</a:t>
            </a:r>
            <a:r>
              <a:rPr lang="fa-IR" sz="2400" b="1" dirty="0">
                <a:cs typeface="B Nazanin" pitchFamily="2" charset="-78"/>
              </a:rPr>
              <a:t>؛ و این را با یک جمله و دو جمله نمیشود توصیف کرد. </a:t>
            </a:r>
            <a:r>
              <a:rPr lang="fa-IR" sz="2400" b="1" dirty="0">
                <a:solidFill>
                  <a:srgbClr val="FF0000"/>
                </a:solidFill>
                <a:cs typeface="B Nazanin" pitchFamily="2" charset="-78"/>
              </a:rPr>
              <a:t>بزرگترین ضربه و اهانت به کرامت زن را همین سیاست غربی دارد انجام میدهد</a:t>
            </a:r>
            <a:r>
              <a:rPr lang="fa-IR" sz="2400" b="1" dirty="0">
                <a:cs typeface="B Nazanin" pitchFamily="2" charset="-78"/>
              </a:rPr>
              <a:t>. همین فمینیستهای افراطی هم - که خب، لایه‌های متعددی دارند - من حیث لایشعر دارند به زن ضربه میزنند. حالا من حیث لایشعر که میگوئیم، نگاه خوشبینانه است - یعنی اینهائی که دست‌اندرکارند، ظاهراً نمیفهمند چه کار دارند میکنند - احتمال دارد سیاستگذارانی، برنامه‌ریزانی در پشت صحنه هستند که آنها میفهمند دارند چه کار میکنند؛ کمااینکه این احتمال در همان پروتکلهای صهیونیسم کاملاً پیش‌بینی شده. یعنی </a:t>
            </a:r>
            <a:r>
              <a:rPr lang="fa-IR" sz="2400" b="1" dirty="0">
                <a:solidFill>
                  <a:srgbClr val="FF0000"/>
                </a:solidFill>
                <a:cs typeface="B Nazanin" pitchFamily="2" charset="-78"/>
              </a:rPr>
              <a:t>ضایع کردن جنس زن و او را مظهری برای استفاده‌ی شهوانی مرد قراردادن</a:t>
            </a:r>
            <a:r>
              <a:rPr lang="fa-IR" sz="2400" b="1" dirty="0">
                <a:cs typeface="B Nazanin" pitchFamily="2" charset="-78"/>
              </a:rPr>
              <a:t>، در مواد آن پروتکلها </a:t>
            </a:r>
            <a:r>
              <a:rPr lang="fa-IR" sz="2400" b="1" dirty="0" smtClean="0">
                <a:cs typeface="B Nazanin" pitchFamily="2" charset="-78"/>
              </a:rPr>
              <a:t>هست.</a:t>
            </a:r>
          </a:p>
          <a:p>
            <a:pPr marL="0" indent="0" algn="justLow" rtl="1">
              <a:lnSpc>
                <a:spcPct val="150000"/>
              </a:lnSpc>
              <a:buNone/>
            </a:pPr>
            <a:r>
              <a:rPr lang="fa-IR" sz="2400" b="1" dirty="0" smtClean="0">
                <a:cs typeface="B Nazanin" pitchFamily="2" charset="-78"/>
              </a:rPr>
              <a:t>۱۳۹۰/۱۰/۱۴</a:t>
            </a:r>
            <a:endParaRPr lang="fa-IR" sz="2400" b="1" dirty="0">
              <a:cs typeface="B Nazanin" pitchFamily="2" charset="-78"/>
            </a:endParaRPr>
          </a:p>
          <a:p>
            <a:pPr marL="0" indent="0" algn="justLow" rtl="1">
              <a:lnSpc>
                <a:spcPct val="150000"/>
              </a:lnSpc>
              <a:buNone/>
            </a:pPr>
            <a:r>
              <a:rPr lang="fa-IR" sz="2400" b="1" dirty="0" smtClean="0">
                <a:cs typeface="B Nazanin" pitchFamily="2" charset="-78"/>
              </a:rPr>
              <a:t>بیانات رهبر انقلاب </a:t>
            </a:r>
            <a:r>
              <a:rPr lang="fa-IR" sz="2400" b="1" dirty="0">
                <a:cs typeface="B Nazanin" pitchFamily="2" charset="-78"/>
              </a:rPr>
              <a:t>در سومین نشست اندیشه‌های راهبردی</a:t>
            </a:r>
          </a:p>
        </p:txBody>
      </p:sp>
      <p:sp>
        <p:nvSpPr>
          <p:cNvPr id="4" name="Rectangle 3"/>
          <p:cNvSpPr/>
          <p:nvPr/>
        </p:nvSpPr>
        <p:spPr>
          <a:xfrm>
            <a:off x="1608083" y="252248"/>
            <a:ext cx="6302265" cy="523220"/>
          </a:xfrm>
          <a:prstGeom prst="rect">
            <a:avLst/>
          </a:prstGeom>
        </p:spPr>
        <p:txBody>
          <a:bodyPr wrap="square">
            <a:spAutoFit/>
          </a:bodyPr>
          <a:lstStyle/>
          <a:p>
            <a:pPr algn="ctr" rtl="1"/>
            <a:r>
              <a:rPr lang="fa-IR" sz="2800" dirty="0" smtClean="0">
                <a:solidFill>
                  <a:srgbClr val="FF0000"/>
                </a:solidFill>
                <a:cs typeface="B Titr" pitchFamily="2" charset="-78"/>
              </a:rPr>
              <a:t>تضییع و تحقیر زن در غرب</a:t>
            </a:r>
            <a:endParaRPr lang="fa-IR" sz="2800" dirty="0">
              <a:solidFill>
                <a:srgbClr val="FF0000"/>
              </a:solidFill>
              <a:cs typeface="B Titr" pitchFamily="2" charset="-78"/>
            </a:endParaRPr>
          </a:p>
        </p:txBody>
      </p:sp>
    </p:spTree>
    <p:extLst>
      <p:ext uri="{BB962C8B-B14F-4D97-AF65-F5344CB8AC3E}">
        <p14:creationId xmlns:p14="http://schemas.microsoft.com/office/powerpoint/2010/main" val="4098826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37235" y="1340788"/>
            <a:ext cx="7644765" cy="3140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endParaRPr lang="fa-IR" sz="1200" b="1" dirty="0">
              <a:solidFill>
                <a:srgbClr val="002060"/>
              </a:solidFill>
              <a:cs typeface="B Titr" pitchFamily="2" charset="-78"/>
            </a:endParaRPr>
          </a:p>
        </p:txBody>
      </p:sp>
      <p:grpSp>
        <p:nvGrpSpPr>
          <p:cNvPr id="13" name="Group 12"/>
          <p:cNvGrpSpPr/>
          <p:nvPr/>
        </p:nvGrpSpPr>
        <p:grpSpPr>
          <a:xfrm>
            <a:off x="533401" y="453389"/>
            <a:ext cx="8077200" cy="6213492"/>
            <a:chOff x="935038" y="717550"/>
            <a:chExt cx="2268538" cy="2588955"/>
          </a:xfrm>
        </p:grpSpPr>
        <p:sp>
          <p:nvSpPr>
            <p:cNvPr id="14" name="Freeform 13"/>
            <p:cNvSpPr>
              <a:spLocks/>
            </p:cNvSpPr>
            <p:nvPr/>
          </p:nvSpPr>
          <p:spPr bwMode="auto">
            <a:xfrm>
              <a:off x="935038" y="728663"/>
              <a:ext cx="2268538" cy="879475"/>
            </a:xfrm>
            <a:custGeom>
              <a:avLst/>
              <a:gdLst>
                <a:gd name="T0" fmla="*/ 1701 w 1852"/>
                <a:gd name="T1" fmla="*/ 1447 h 1447"/>
                <a:gd name="T2" fmla="*/ 152 w 1852"/>
                <a:gd name="T3" fmla="*/ 1447 h 1447"/>
                <a:gd name="T4" fmla="*/ 0 w 1852"/>
                <a:gd name="T5" fmla="*/ 1296 h 1447"/>
                <a:gd name="T6" fmla="*/ 0 w 1852"/>
                <a:gd name="T7" fmla="*/ 152 h 1447"/>
                <a:gd name="T8" fmla="*/ 152 w 1852"/>
                <a:gd name="T9" fmla="*/ 0 h 1447"/>
                <a:gd name="T10" fmla="*/ 1701 w 1852"/>
                <a:gd name="T11" fmla="*/ 0 h 1447"/>
                <a:gd name="T12" fmla="*/ 1852 w 1852"/>
                <a:gd name="T13" fmla="*/ 152 h 1447"/>
                <a:gd name="T14" fmla="*/ 1852 w 1852"/>
                <a:gd name="T15" fmla="*/ 1296 h 1447"/>
                <a:gd name="T16" fmla="*/ 1701 w 1852"/>
                <a:gd name="T17" fmla="*/ 1447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447">
                  <a:moveTo>
                    <a:pt x="1701" y="1447"/>
                  </a:moveTo>
                  <a:cubicBezTo>
                    <a:pt x="152" y="1447"/>
                    <a:pt x="152" y="1447"/>
                    <a:pt x="152" y="1447"/>
                  </a:cubicBezTo>
                  <a:cubicBezTo>
                    <a:pt x="68" y="1447"/>
                    <a:pt x="0" y="1379"/>
                    <a:pt x="0" y="1296"/>
                  </a:cubicBezTo>
                  <a:cubicBezTo>
                    <a:pt x="0" y="152"/>
                    <a:pt x="0" y="152"/>
                    <a:pt x="0" y="152"/>
                  </a:cubicBezTo>
                  <a:cubicBezTo>
                    <a:pt x="0" y="68"/>
                    <a:pt x="68" y="0"/>
                    <a:pt x="152" y="0"/>
                  </a:cubicBezTo>
                  <a:cubicBezTo>
                    <a:pt x="1701" y="0"/>
                    <a:pt x="1701" y="0"/>
                    <a:pt x="1701" y="0"/>
                  </a:cubicBezTo>
                  <a:cubicBezTo>
                    <a:pt x="1785" y="0"/>
                    <a:pt x="1852" y="68"/>
                    <a:pt x="1852" y="152"/>
                  </a:cubicBezTo>
                  <a:cubicBezTo>
                    <a:pt x="1852" y="1296"/>
                    <a:pt x="1852" y="1296"/>
                    <a:pt x="1852" y="1296"/>
                  </a:cubicBezTo>
                  <a:cubicBezTo>
                    <a:pt x="1852" y="1379"/>
                    <a:pt x="1785" y="1447"/>
                    <a:pt x="1701" y="1447"/>
                  </a:cubicBezTo>
                  <a:close/>
                </a:path>
              </a:pathLst>
            </a:custGeom>
            <a:solidFill>
              <a:schemeClr val="bg2">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5" name="Freeform 14"/>
            <p:cNvSpPr>
              <a:spLocks/>
            </p:cNvSpPr>
            <p:nvPr/>
          </p:nvSpPr>
          <p:spPr bwMode="auto">
            <a:xfrm>
              <a:off x="935038" y="1544638"/>
              <a:ext cx="2268538" cy="1761867"/>
            </a:xfrm>
            <a:custGeom>
              <a:avLst/>
              <a:gdLst>
                <a:gd name="T0" fmla="*/ 0 w 1852"/>
                <a:gd name="T1" fmla="*/ 0 h 1287"/>
                <a:gd name="T2" fmla="*/ 0 w 1852"/>
                <a:gd name="T3" fmla="*/ 1135 h 1287"/>
                <a:gd name="T4" fmla="*/ 152 w 1852"/>
                <a:gd name="T5" fmla="*/ 1287 h 1287"/>
                <a:gd name="T6" fmla="*/ 1701 w 1852"/>
                <a:gd name="T7" fmla="*/ 1287 h 1287"/>
                <a:gd name="T8" fmla="*/ 1852 w 1852"/>
                <a:gd name="T9" fmla="*/ 1135 h 1287"/>
                <a:gd name="T10" fmla="*/ 1852 w 1852"/>
                <a:gd name="T11" fmla="*/ 0 h 1287"/>
                <a:gd name="T12" fmla="*/ 0 w 1852"/>
                <a:gd name="T13" fmla="*/ 0 h 1287"/>
              </a:gdLst>
              <a:ahLst/>
              <a:cxnLst>
                <a:cxn ang="0">
                  <a:pos x="T0" y="T1"/>
                </a:cxn>
                <a:cxn ang="0">
                  <a:pos x="T2" y="T3"/>
                </a:cxn>
                <a:cxn ang="0">
                  <a:pos x="T4" y="T5"/>
                </a:cxn>
                <a:cxn ang="0">
                  <a:pos x="T6" y="T7"/>
                </a:cxn>
                <a:cxn ang="0">
                  <a:pos x="T8" y="T9"/>
                </a:cxn>
                <a:cxn ang="0">
                  <a:pos x="T10" y="T11"/>
                </a:cxn>
                <a:cxn ang="0">
                  <a:pos x="T12" y="T13"/>
                </a:cxn>
              </a:cxnLst>
              <a:rect l="0" t="0" r="r" b="b"/>
              <a:pathLst>
                <a:path w="1852" h="1287">
                  <a:moveTo>
                    <a:pt x="0" y="0"/>
                  </a:moveTo>
                  <a:cubicBezTo>
                    <a:pt x="0" y="1135"/>
                    <a:pt x="0" y="1135"/>
                    <a:pt x="0" y="1135"/>
                  </a:cubicBezTo>
                  <a:cubicBezTo>
                    <a:pt x="0" y="1219"/>
                    <a:pt x="68" y="1287"/>
                    <a:pt x="152" y="1287"/>
                  </a:cubicBezTo>
                  <a:cubicBezTo>
                    <a:pt x="1701" y="1287"/>
                    <a:pt x="1701" y="1287"/>
                    <a:pt x="1701" y="1287"/>
                  </a:cubicBezTo>
                  <a:cubicBezTo>
                    <a:pt x="1785" y="1287"/>
                    <a:pt x="1852" y="1219"/>
                    <a:pt x="1852" y="1135"/>
                  </a:cubicBezTo>
                  <a:cubicBezTo>
                    <a:pt x="1852" y="0"/>
                    <a:pt x="1852" y="0"/>
                    <a:pt x="1852" y="0"/>
                  </a:cubicBezTo>
                  <a:lnTo>
                    <a:pt x="0" y="0"/>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6" name="Freeform 15"/>
            <p:cNvSpPr>
              <a:spLocks/>
            </p:cNvSpPr>
            <p:nvPr/>
          </p:nvSpPr>
          <p:spPr bwMode="auto">
            <a:xfrm>
              <a:off x="1392238" y="717550"/>
              <a:ext cx="1406525" cy="928687"/>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7" name="Freeform 16"/>
            <p:cNvSpPr>
              <a:spLocks/>
            </p:cNvSpPr>
            <p:nvPr/>
          </p:nvSpPr>
          <p:spPr bwMode="auto">
            <a:xfrm>
              <a:off x="1392238" y="728663"/>
              <a:ext cx="1406525" cy="868362"/>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grpSp>
      <p:sp>
        <p:nvSpPr>
          <p:cNvPr id="11" name="Flowchart: Document 10"/>
          <p:cNvSpPr/>
          <p:nvPr/>
        </p:nvSpPr>
        <p:spPr>
          <a:xfrm>
            <a:off x="842881" y="2857498"/>
            <a:ext cx="7644765" cy="3989071"/>
          </a:xfrm>
          <a:prstGeom prst="flowChart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20000"/>
              </a:lnSpc>
            </a:pPr>
            <a:r>
              <a:rPr lang="fa-IR" sz="1600" b="1" dirty="0">
                <a:solidFill>
                  <a:srgbClr val="002060"/>
                </a:solidFill>
                <a:cs typeface="B Zar" panose="00000400000000000000" pitchFamily="2" charset="-78"/>
              </a:rPr>
              <a:t>امّا پیش از همه‌چیز، نخستین توصیه‌ی من امید و نگاه خوش‌بینانه به آینده است. بدون این کلید اساسیِ همه‌ی قفلها، هیچ گامی نمیتوان برداشت. آنچه میگویم یک امید صادق و متّکی به واقعیّتهای عینی است. اینجانب همواره از امید کاذب و فریبنده‌ دوری جسته‌ام، امّا خود و همه را از نومیدی بیجا و ترس کاذب نیز برحذر داشته‌‌ام و برحذر میدارم. در طول این چهل سال -و اکنون مانند همیشه- سیاست تبلیغی و رسانه‌ای دشمن و فعّال‌ترین برنامه‌های آن، مأیوس‌سازی مردم و حتّی مسئولان و مدیران ما از آینده است. خبرهای دروغ، تحلیل‌های مغرضانه، وارونه‌ نشان دادن واقعیّتها، پنهان کردن جلوه‌های امیدبخش، بزرگ کردن عیوب کوچک و کوچک نشان دادن یا انکار محسّنات بزرگ، برنامه‌‌ی همیشگی هزاران رسانه‌ی صوتی و تصویری و اینترنتی دشمنان ملّت ایران است؛ و البتّه دنباله‌های آنان در داخل کشور نیز قابل مشاهده‌اند که با استفاده از آزادی‌ها در خدمت دشمن حرکت میکنند. شما جوانان باید پیش‌گام در شکستن این محاصره‌ی تبلیغاتی باشید. در خود و دیگران نهال امید به آینده را پرورش دهید. ترس و نومیدی را از خود و دیگران برانید. این نخستین و ریشه‌ای‌ترین جهاد شما است. </a:t>
            </a:r>
          </a:p>
          <a:p>
            <a:pPr rtl="1">
              <a:lnSpc>
                <a:spcPct val="120000"/>
              </a:lnSpc>
            </a:pPr>
            <a:r>
              <a:rPr lang="fa-IR" sz="1600" b="1" dirty="0">
                <a:solidFill>
                  <a:srgbClr val="002060"/>
                </a:solidFill>
                <a:cs typeface="B Zar" panose="00000400000000000000" pitchFamily="2" charset="-78"/>
              </a:rPr>
              <a:t>                                                                                                       بخشی از بیانیه گام دوم انقلاب اسلامی</a:t>
            </a:r>
          </a:p>
        </p:txBody>
      </p:sp>
      <p:sp>
        <p:nvSpPr>
          <p:cNvPr id="12" name="Rectangle 11"/>
          <p:cNvSpPr/>
          <p:nvPr/>
        </p:nvSpPr>
        <p:spPr>
          <a:xfrm>
            <a:off x="2217216" y="624314"/>
            <a:ext cx="4952035" cy="1348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solidFill>
                  <a:srgbClr val="002060"/>
                </a:solidFill>
                <a:cs typeface="B Titr" pitchFamily="2" charset="-78"/>
              </a:rPr>
              <a:t>نخستین و ریشه ای ترین جهاد</a:t>
            </a:r>
            <a:endParaRPr lang="fa-IR" sz="3600" dirty="0">
              <a:solidFill>
                <a:srgbClr val="002060"/>
              </a:solidFill>
              <a:cs typeface="B Titr" pitchFamily="2" charset="-78"/>
            </a:endParaRPr>
          </a:p>
        </p:txBody>
      </p:sp>
    </p:spTree>
    <p:extLst>
      <p:ext uri="{BB962C8B-B14F-4D97-AF65-F5344CB8AC3E}">
        <p14:creationId xmlns:p14="http://schemas.microsoft.com/office/powerpoint/2010/main" val="31444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fld id="{4D17D5E6-A3AB-4670-9BA5-54D8BA19C968}" type="slidenum">
              <a:rPr lang="en-US" smtClean="0"/>
              <a:t>60</a:t>
            </a:fld>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6175"/>
            <a:ext cx="914281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97230" y="289560"/>
            <a:ext cx="7886700" cy="246661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500" dirty="0" smtClean="0">
                <a:solidFill>
                  <a:srgbClr val="FF0000"/>
                </a:solidFill>
                <a:cs typeface="B Titr" pitchFamily="2" charset="-78"/>
              </a:rPr>
              <a:t>آنچه تمدن غرب بر سر زنان آورده است</a:t>
            </a:r>
          </a:p>
          <a:p>
            <a:pPr algn="ctr" rtl="1"/>
            <a:endParaRPr lang="fa-IR" sz="2800" dirty="0" smtClean="0">
              <a:solidFill>
                <a:srgbClr val="FF0000"/>
              </a:solidFill>
              <a:cs typeface="B Titr" pitchFamily="2" charset="-78"/>
            </a:endParaRPr>
          </a:p>
          <a:p>
            <a:pPr algn="ctr" rtl="1">
              <a:lnSpc>
                <a:spcPct val="160000"/>
              </a:lnSpc>
            </a:pPr>
            <a:r>
              <a:rPr lang="fa-IR" sz="2800" b="1" dirty="0" smtClean="0">
                <a:cs typeface="B Nazanin" pitchFamily="2" charset="-78"/>
              </a:rPr>
              <a:t>از مهم ترین قربانیان جنایات آمریکا، زنان آمریکایی هستند که سیاست های خباثت آمیز آمریکا علیه زنان، ناامنی اجتماعی و فروپاشی خانوادگی برایشان به ارمغان آورده است. در ادامه بخشی از این پیامدها مرور خواهد شد. </a:t>
            </a:r>
            <a:endParaRPr lang="fa-IR" sz="2800" b="1" dirty="0">
              <a:cs typeface="B Nazanin" pitchFamily="2" charset="-78"/>
            </a:endParaRPr>
          </a:p>
        </p:txBody>
      </p:sp>
    </p:spTree>
    <p:extLst>
      <p:ext uri="{BB962C8B-B14F-4D97-AF65-F5344CB8AC3E}">
        <p14:creationId xmlns:p14="http://schemas.microsoft.com/office/powerpoint/2010/main" val="22383695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endParaRPr lang="fa-I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6858000" cy="625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8424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374"/>
          <a:stretch/>
        </p:blipFill>
        <p:spPr bwMode="auto">
          <a:xfrm>
            <a:off x="804042" y="1024233"/>
            <a:ext cx="7514897" cy="552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85011" y="290869"/>
            <a:ext cx="788670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خطرناک ترین کشورها برای زنان</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41375312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252"/>
          <a:stretch/>
        </p:blipFill>
        <p:spPr bwMode="auto">
          <a:xfrm>
            <a:off x="1091178" y="1182415"/>
            <a:ext cx="7053026" cy="514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85011" y="290869"/>
            <a:ext cx="788670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خطرناک ترین کشورها برای زنان</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4947019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482"/>
          <a:stretch/>
        </p:blipFill>
        <p:spPr bwMode="auto">
          <a:xfrm>
            <a:off x="1217891" y="1135115"/>
            <a:ext cx="6919199" cy="528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85011" y="290869"/>
            <a:ext cx="788670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آمریکا جزء 10 کشور خطرناک برای زنان</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17320392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344" b="12523"/>
          <a:stretch/>
        </p:blipFill>
        <p:spPr bwMode="auto">
          <a:xfrm>
            <a:off x="1144313" y="1182415"/>
            <a:ext cx="6858000" cy="501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85011" y="290869"/>
            <a:ext cx="788670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آمریکا رتبه اول تجاوز به زنان</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10539202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742" b="9135"/>
          <a:stretch/>
        </p:blipFill>
        <p:spPr bwMode="auto">
          <a:xfrm>
            <a:off x="1179260" y="1529254"/>
            <a:ext cx="7010400" cy="477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4"/>
            <a:ext cx="8288720" cy="50291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بیش از یک چهارم زنان تحصیلکرده در آمریکا اظهار کرده اند که بعد از سن 14 سالگی به آن ها تجاوز شده است</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32328717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sp>
        <p:nvSpPr>
          <p:cNvPr id="5" name="Title 1"/>
          <p:cNvSpPr txBox="1">
            <a:spLocks/>
          </p:cNvSpPr>
          <p:nvPr/>
        </p:nvSpPr>
        <p:spPr>
          <a:xfrm>
            <a:off x="402022" y="280614"/>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گزارشی از وضعیت فاجعه زنان در سینمای هالیوود</a:t>
            </a:r>
            <a:endParaRPr lang="fa-IR" sz="2800" b="1" dirty="0">
              <a:solidFill>
                <a:srgbClr val="FF0000"/>
              </a:solidFill>
              <a:cs typeface="B Titr" pitchFamily="2" charset="-78"/>
            </a:endParaRPr>
          </a:p>
        </p:txBody>
      </p:sp>
      <p:sp>
        <p:nvSpPr>
          <p:cNvPr id="6" name="TextBox 5">
            <a:extLst>
              <a:ext uri="{FF2B5EF4-FFF2-40B4-BE49-F238E27FC236}">
                <a16:creationId xmlns:a16="http://schemas.microsoft.com/office/drawing/2014/main" xmlns="" id="{A963535A-BF9C-607C-A076-F258FFC219A4}"/>
              </a:ext>
            </a:extLst>
          </p:cNvPr>
          <p:cNvSpPr txBox="1"/>
          <p:nvPr/>
        </p:nvSpPr>
        <p:spPr>
          <a:xfrm>
            <a:off x="236483" y="827312"/>
            <a:ext cx="8812920" cy="7222490"/>
          </a:xfrm>
          <a:prstGeom prst="rect">
            <a:avLst/>
          </a:prstGeom>
          <a:solidFill>
            <a:schemeClr val="accent4">
              <a:lumMod val="20000"/>
              <a:lumOff val="80000"/>
            </a:schemeClr>
          </a:solidFill>
        </p:spPr>
        <p:txBody>
          <a:bodyPr wrap="square">
            <a:spAutoFit/>
          </a:bodyPr>
          <a:lstStyle/>
          <a:p>
            <a:pPr indent="107950" algn="justLow" rtl="1">
              <a:lnSpc>
                <a:spcPct val="150000"/>
              </a:lnSpc>
              <a:spcBef>
                <a:spcPts val="400"/>
              </a:spcBef>
            </a:pPr>
            <a:r>
              <a:rPr lang="fa-IR" sz="2000" dirty="0">
                <a:cs typeface="B Titr" pitchFamily="2" charset="-78"/>
              </a:rPr>
              <a:t>به گزارش هاليوود ريپورتر، تحقيقات جديد نشان مي‌دهد </a:t>
            </a:r>
            <a:r>
              <a:rPr lang="fa-IR" sz="2000" dirty="0">
                <a:solidFill>
                  <a:srgbClr val="FF0000"/>
                </a:solidFill>
                <a:cs typeface="B Titr" pitchFamily="2" charset="-78"/>
              </a:rPr>
              <a:t>94 درصد زنان </a:t>
            </a:r>
            <a:r>
              <a:rPr lang="fa-IR" sz="2000" dirty="0">
                <a:cs typeface="B Titr" pitchFamily="2" charset="-78"/>
              </a:rPr>
              <a:t>مشغول در سينماي هاليوود تجاوز و تعرض جنسي را تجربه كرده‌اند</a:t>
            </a:r>
            <a:r>
              <a:rPr lang="fa-IR" sz="2000" dirty="0" smtClean="0">
                <a:cs typeface="B Titr" pitchFamily="2" charset="-78"/>
              </a:rPr>
              <a:t>.</a:t>
            </a:r>
          </a:p>
          <a:p>
            <a:pPr indent="107950" algn="justLow" rtl="1">
              <a:lnSpc>
                <a:spcPct val="150000"/>
              </a:lnSpc>
              <a:spcBef>
                <a:spcPts val="400"/>
              </a:spcBef>
            </a:pPr>
            <a:r>
              <a:rPr lang="fa-IR" sz="2000" dirty="0">
                <a:cs typeface="B Titr" pitchFamily="2" charset="-78"/>
              </a:rPr>
              <a:t>طبق تحقيقات «مركز تحقيقات ملي تجاوز جنسي» در همكاري با «ائتلاف خلاق» بيشترين مصاديق آزار و تجاوز جنسي شامل تجاوز، لمس و سخنان ركيك و جوك‌هاي سكسي در محل فعاليت‌هاي سينمايي در هاليوود </a:t>
            </a:r>
            <a:r>
              <a:rPr lang="fa-IR" sz="2000" dirty="0" smtClean="0">
                <a:cs typeface="B Titr" pitchFamily="2" charset="-78"/>
              </a:rPr>
              <a:t>بوده و </a:t>
            </a:r>
            <a:r>
              <a:rPr lang="fa-IR" sz="2000" dirty="0">
                <a:cs typeface="B Titr" pitchFamily="2" charset="-78"/>
              </a:rPr>
              <a:t>زنان از اين اوضاع بسيار آزرده‌خاطر بوده و احساس ناامني مي‌كنند.</a:t>
            </a:r>
          </a:p>
          <a:p>
            <a:pPr indent="107950" algn="justLow" rtl="1">
              <a:lnSpc>
                <a:spcPct val="150000"/>
              </a:lnSpc>
              <a:spcBef>
                <a:spcPts val="400"/>
              </a:spcBef>
            </a:pPr>
            <a:r>
              <a:rPr lang="fa-IR" sz="2000" dirty="0">
                <a:cs typeface="B Titr" pitchFamily="2" charset="-78"/>
              </a:rPr>
              <a:t>در مصاحبه‌هايي كه طي اين تحقيق با زنان در هاليوود شده از مواردي همچون برهنه‌كردن‌هاي غيرضروري در صحنه فيلمبرداري، </a:t>
            </a:r>
            <a:r>
              <a:rPr lang="fa-IR" sz="2000" dirty="0" smtClean="0">
                <a:cs typeface="B Titr" pitchFamily="2" charset="-78"/>
              </a:rPr>
              <a:t>لمس </a:t>
            </a:r>
            <a:r>
              <a:rPr lang="fa-IR" sz="2000" dirty="0">
                <a:cs typeface="B Titr" pitchFamily="2" charset="-78"/>
              </a:rPr>
              <a:t>تحت شرايط اجبار، نشان دادن فيلم‌ها و عكس‌هاي پورن به صورت اجبار و صحبت‌هاي ركيك جنسي در حدود 75 درصد و تجاوز جنسي در حدود 35 درصد عنوان شده است</a:t>
            </a:r>
            <a:r>
              <a:rPr lang="fa-IR" sz="2000" dirty="0" smtClean="0">
                <a:cs typeface="B Titr" pitchFamily="2" charset="-78"/>
              </a:rPr>
              <a:t>.</a:t>
            </a:r>
          </a:p>
          <a:p>
            <a:pPr indent="107950" algn="justLow" rtl="1">
              <a:lnSpc>
                <a:spcPct val="150000"/>
              </a:lnSpc>
              <a:spcBef>
                <a:spcPts val="400"/>
              </a:spcBef>
            </a:pPr>
            <a:r>
              <a:rPr lang="fa-IR" sz="2000" dirty="0">
                <a:cs typeface="B Titr" pitchFamily="2" charset="-78"/>
              </a:rPr>
              <a:t>در اين تحقيق همچنين به سن اين تجاوزها اشاره شده و </a:t>
            </a:r>
            <a:r>
              <a:rPr lang="fa-IR" sz="2000" dirty="0">
                <a:solidFill>
                  <a:srgbClr val="FF0000"/>
                </a:solidFill>
                <a:cs typeface="B Titr" pitchFamily="2" charset="-78"/>
              </a:rPr>
              <a:t>زنان زير 30 سال </a:t>
            </a:r>
            <a:r>
              <a:rPr lang="fa-IR" sz="2000" dirty="0">
                <a:cs typeface="B Titr" pitchFamily="2" charset="-78"/>
              </a:rPr>
              <a:t>بيشترين موارد آزار و تجاوز را داشته‌اند و زنان بالاتر از اين سن نيز بيشتر در اتاق هتل‌ها با استفاده از زور و پيشنهاد ارتقاي سطح كاري زنان آنها را مورد تجاوز كامل جنسي قرار داده‌اند.</a:t>
            </a:r>
          </a:p>
          <a:p>
            <a:pPr indent="107950" algn="justLow" rtl="1">
              <a:lnSpc>
                <a:spcPct val="150000"/>
              </a:lnSpc>
              <a:spcBef>
                <a:spcPts val="400"/>
              </a:spcBef>
            </a:pPr>
            <a:r>
              <a:rPr lang="fa-IR" sz="2000" dirty="0">
                <a:cs typeface="B Titr" pitchFamily="2" charset="-78"/>
              </a:rPr>
              <a:t>تجاوزكنندگان هم در اين تحقيق لحاظ شده‌اند به اين ترتيب كه </a:t>
            </a:r>
            <a:r>
              <a:rPr lang="fa-IR" sz="2000" dirty="0">
                <a:solidFill>
                  <a:srgbClr val="FF0000"/>
                </a:solidFill>
                <a:cs typeface="B Titr" pitchFamily="2" charset="-78"/>
              </a:rPr>
              <a:t>29 درصد از آنها مديران كمپاني‌ها و كارگردانان و تهيه‌كنندگان</a:t>
            </a:r>
            <a:r>
              <a:rPr lang="fa-IR" sz="2000" dirty="0">
                <a:cs typeface="B Titr" pitchFamily="2" charset="-78"/>
              </a:rPr>
              <a:t>، 24 درصد همبازي‌ها و همكاران و 20 درصد سوپروايزرها و مديران ارشد بوده‌اند.</a:t>
            </a:r>
          </a:p>
        </p:txBody>
      </p:sp>
    </p:spTree>
    <p:extLst>
      <p:ext uri="{BB962C8B-B14F-4D97-AF65-F5344CB8AC3E}">
        <p14:creationId xmlns:p14="http://schemas.microsoft.com/office/powerpoint/2010/main" val="26934360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402022" y="59897"/>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400" b="1" dirty="0" smtClean="0">
                <a:solidFill>
                  <a:srgbClr val="FF0000"/>
                </a:solidFill>
                <a:cs typeface="B Titr" pitchFamily="2" charset="-78"/>
              </a:rPr>
              <a:t>تجاوز به زنان در ارتش آمریکا</a:t>
            </a:r>
            <a:endParaRPr lang="fa-IR" sz="2400" b="1" dirty="0">
              <a:solidFill>
                <a:srgbClr val="FF0000"/>
              </a:solidFill>
              <a:cs typeface="B Titr" pitchFamily="2" charset="-78"/>
            </a:endParaRPr>
          </a:p>
        </p:txBody>
      </p:sp>
      <p:sp>
        <p:nvSpPr>
          <p:cNvPr id="6" name="TextBox 5">
            <a:extLst>
              <a:ext uri="{FF2B5EF4-FFF2-40B4-BE49-F238E27FC236}">
                <a16:creationId xmlns:a16="http://schemas.microsoft.com/office/drawing/2014/main" xmlns="" id="{A963535A-BF9C-607C-A076-F258FFC219A4}"/>
              </a:ext>
            </a:extLst>
          </p:cNvPr>
          <p:cNvSpPr txBox="1"/>
          <p:nvPr/>
        </p:nvSpPr>
        <p:spPr>
          <a:xfrm>
            <a:off x="3287110" y="606588"/>
            <a:ext cx="5774116" cy="7581563"/>
          </a:xfrm>
          <a:prstGeom prst="rect">
            <a:avLst/>
          </a:prstGeom>
          <a:solidFill>
            <a:schemeClr val="accent4">
              <a:lumMod val="20000"/>
              <a:lumOff val="80000"/>
            </a:schemeClr>
          </a:solidFill>
        </p:spPr>
        <p:txBody>
          <a:bodyPr wrap="square">
            <a:spAutoFit/>
          </a:bodyPr>
          <a:lstStyle/>
          <a:p>
            <a:pPr indent="107950" algn="justLow" rtl="1">
              <a:lnSpc>
                <a:spcPct val="150000"/>
              </a:lnSpc>
              <a:spcBef>
                <a:spcPts val="400"/>
              </a:spcBef>
            </a:pPr>
            <a:r>
              <a:rPr lang="fa-IR" sz="2000" dirty="0">
                <a:cs typeface="B Titr" pitchFamily="2" charset="-78"/>
              </a:rPr>
              <a:t>براساس تحقیقات وزارت دفاع آمریکا، در سال 2010 بیش از 19 هزار مورد تجاوز جنسی در ارتش صورت گرفت که فقط کمتر از 3 هزار مورد آن گزارش شده </a:t>
            </a:r>
            <a:r>
              <a:rPr lang="fa-IR" sz="2000" dirty="0" smtClean="0">
                <a:cs typeface="B Titr" pitchFamily="2" charset="-78"/>
              </a:rPr>
              <a:t>است و طبق تحقیقات </a:t>
            </a:r>
            <a:r>
              <a:rPr lang="en-US" sz="2000" dirty="0" smtClean="0">
                <a:cs typeface="B Titr" pitchFamily="2" charset="-78"/>
              </a:rPr>
              <a:t>NPR</a:t>
            </a:r>
            <a:r>
              <a:rPr lang="fa-IR" sz="2000" dirty="0" smtClean="0">
                <a:cs typeface="B Titr" pitchFamily="2" charset="-78"/>
              </a:rPr>
              <a:t> </a:t>
            </a:r>
            <a:r>
              <a:rPr lang="fa-IR" sz="2000" dirty="0" smtClean="0">
                <a:solidFill>
                  <a:srgbClr val="FF0000"/>
                </a:solidFill>
                <a:cs typeface="B Titr" pitchFamily="2" charset="-78"/>
              </a:rPr>
              <a:t>یک </a:t>
            </a:r>
            <a:r>
              <a:rPr lang="fa-IR" sz="2000" dirty="0">
                <a:solidFill>
                  <a:srgbClr val="FF0000"/>
                </a:solidFill>
                <a:cs typeface="B Titr" pitchFamily="2" charset="-78"/>
              </a:rPr>
              <a:t>زن از هر سه زن شاغل در ارتش آمریکا </a:t>
            </a:r>
            <a:r>
              <a:rPr lang="fa-IR" sz="2000" dirty="0" smtClean="0">
                <a:solidFill>
                  <a:srgbClr val="FF0000"/>
                </a:solidFill>
                <a:cs typeface="B Titr" pitchFamily="2" charset="-78"/>
              </a:rPr>
              <a:t>مورد  </a:t>
            </a:r>
            <a:r>
              <a:rPr lang="fa-IR" sz="2000" dirty="0">
                <a:solidFill>
                  <a:srgbClr val="FF0000"/>
                </a:solidFill>
                <a:cs typeface="B Titr" pitchFamily="2" charset="-78"/>
              </a:rPr>
              <a:t>تجاوز جنسی </a:t>
            </a:r>
            <a:r>
              <a:rPr lang="fa-IR" sz="2000" dirty="0" smtClean="0">
                <a:solidFill>
                  <a:srgbClr val="FF0000"/>
                </a:solidFill>
                <a:cs typeface="B Titr" pitchFamily="2" charset="-78"/>
              </a:rPr>
              <a:t>قرار گرفته است</a:t>
            </a:r>
            <a:r>
              <a:rPr lang="fa-IR" sz="2000" dirty="0">
                <a:cs typeface="B Titr" pitchFamily="2" charset="-78"/>
              </a:rPr>
              <a:t>.</a:t>
            </a:r>
          </a:p>
          <a:p>
            <a:pPr indent="107950" algn="justLow" rtl="1">
              <a:lnSpc>
                <a:spcPct val="150000"/>
              </a:lnSpc>
              <a:spcBef>
                <a:spcPts val="400"/>
              </a:spcBef>
            </a:pPr>
            <a:r>
              <a:rPr lang="fa-IR" sz="2000" dirty="0">
                <a:cs typeface="B Titr" pitchFamily="2" charset="-78"/>
              </a:rPr>
              <a:t>پنتاگون برای سال 2010 </a:t>
            </a:r>
            <a:r>
              <a:rPr lang="fa-IR" sz="2000" dirty="0" smtClean="0">
                <a:cs typeface="B Titr" pitchFamily="2" charset="-78"/>
              </a:rPr>
              <a:t>،  </a:t>
            </a:r>
            <a:r>
              <a:rPr lang="fa-IR" sz="2000" dirty="0">
                <a:cs typeface="B Titr" pitchFamily="2" charset="-78"/>
              </a:rPr>
              <a:t>64 درصد افزایش در تجاوز به زنان ارتشی را اعلام کرد. در بین زنان مذکور 37 درصد از این زنان بیش از یک بار و به کرات مورد تجاوز قرار گرفته بودند و تجاوز جنسی به 14 درصد از آنان نیز به صورت گروهی بوده است. </a:t>
            </a:r>
          </a:p>
          <a:p>
            <a:pPr indent="107950" algn="justLow" rtl="1">
              <a:lnSpc>
                <a:spcPct val="150000"/>
              </a:lnSpc>
              <a:spcBef>
                <a:spcPts val="400"/>
              </a:spcBef>
            </a:pPr>
            <a:r>
              <a:rPr lang="fa-IR" sz="2000" dirty="0" smtClean="0">
                <a:cs typeface="B Titr" pitchFamily="2" charset="-78"/>
              </a:rPr>
              <a:t>تجاوز </a:t>
            </a:r>
            <a:r>
              <a:rPr lang="fa-IR" sz="2000" dirty="0">
                <a:cs typeface="B Titr" pitchFamily="2" charset="-78"/>
              </a:rPr>
              <a:t>گروهی اکثرا در جنگ های درگرفته بین دول متخاصم گزارش شده است و به صورت حربه ای از سوی "دشمن" به کار گرفته می </a:t>
            </a:r>
            <a:r>
              <a:rPr lang="fa-IR" sz="2000" dirty="0" smtClean="0">
                <a:cs typeface="B Titr" pitchFamily="2" charset="-78"/>
              </a:rPr>
              <a:t>شود. تاریخ </a:t>
            </a:r>
            <a:r>
              <a:rPr lang="fa-IR" sz="2000" dirty="0">
                <a:cs typeface="B Titr" pitchFamily="2" charset="-78"/>
              </a:rPr>
              <a:t>جنگ های جهانی و جنگ هایی که در آفریقا روی می دهد خالی از این جنایت نبوده است. </a:t>
            </a:r>
            <a:r>
              <a:rPr lang="fa-IR" sz="2000" dirty="0">
                <a:solidFill>
                  <a:srgbClr val="FF0000"/>
                </a:solidFill>
                <a:cs typeface="B Titr" pitchFamily="2" charset="-78"/>
              </a:rPr>
              <a:t>اما شاید ارتش آمریکا از معدود نمونه ها و یا تنها موردی در تاریخ باشد که در آن همرزمان با همکاری و همراهی یک دیگر به صورت گروهی به همکار، همرزم یا سرباز خود تجاوز می کنند</a:t>
            </a:r>
            <a:r>
              <a:rPr lang="fa-IR" sz="2000" dirty="0" smtClean="0">
                <a:solidFill>
                  <a:srgbClr val="FF0000"/>
                </a:solidFill>
                <a:cs typeface="B Titr" pitchFamily="2" charset="-78"/>
              </a:rPr>
              <a:t>!</a:t>
            </a:r>
          </a:p>
        </p:txBody>
      </p:sp>
      <p:pic>
        <p:nvPicPr>
          <p:cNvPr id="18434" name="Picture 2" descr="1/3rd of Women in US Military Ra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6" y="1857867"/>
            <a:ext cx="3240100" cy="299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98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402022" y="59897"/>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400" b="1" dirty="0" smtClean="0">
                <a:solidFill>
                  <a:srgbClr val="FF0000"/>
                </a:solidFill>
                <a:cs typeface="B Titr" pitchFamily="2" charset="-78"/>
              </a:rPr>
              <a:t>تجارت زنان(بردگی جنسی)</a:t>
            </a:r>
            <a:endParaRPr lang="fa-IR" sz="2400" b="1" dirty="0">
              <a:solidFill>
                <a:srgbClr val="FF0000"/>
              </a:solidFill>
              <a:cs typeface="B Titr" pitchFamily="2" charset="-78"/>
            </a:endParaRPr>
          </a:p>
        </p:txBody>
      </p:sp>
      <p:sp>
        <p:nvSpPr>
          <p:cNvPr id="6" name="TextBox 5">
            <a:extLst>
              <a:ext uri="{FF2B5EF4-FFF2-40B4-BE49-F238E27FC236}">
                <a16:creationId xmlns:a16="http://schemas.microsoft.com/office/drawing/2014/main" xmlns="" id="{A963535A-BF9C-607C-A076-F258FFC219A4}"/>
              </a:ext>
            </a:extLst>
          </p:cNvPr>
          <p:cNvSpPr txBox="1"/>
          <p:nvPr/>
        </p:nvSpPr>
        <p:spPr>
          <a:xfrm>
            <a:off x="3831025" y="748482"/>
            <a:ext cx="5242028" cy="7119898"/>
          </a:xfrm>
          <a:prstGeom prst="rect">
            <a:avLst/>
          </a:prstGeom>
          <a:solidFill>
            <a:schemeClr val="accent4">
              <a:lumMod val="20000"/>
              <a:lumOff val="80000"/>
            </a:schemeClr>
          </a:solidFill>
        </p:spPr>
        <p:txBody>
          <a:bodyPr wrap="square">
            <a:spAutoFit/>
          </a:bodyPr>
          <a:lstStyle/>
          <a:p>
            <a:pPr indent="107950" algn="justLow" rtl="1">
              <a:lnSpc>
                <a:spcPct val="150000"/>
              </a:lnSpc>
              <a:spcBef>
                <a:spcPts val="400"/>
              </a:spcBef>
            </a:pPr>
            <a:r>
              <a:rPr lang="fa-IR" sz="2000" dirty="0">
                <a:cs typeface="B Titr" pitchFamily="2" charset="-78"/>
              </a:rPr>
              <a:t>بردگی جنسی که در واقع هدف اصلی قاچاق‌چیان انسان است، پس از قاچاق اسلحه و مواد مخدر </a:t>
            </a:r>
            <a:r>
              <a:rPr lang="fa-IR" sz="2000" dirty="0">
                <a:solidFill>
                  <a:srgbClr val="FF0000"/>
                </a:solidFill>
                <a:cs typeface="B Titr" pitchFamily="2" charset="-78"/>
              </a:rPr>
              <a:t>پرسودترین تجارت‌ غیرقانونی جهان </a:t>
            </a:r>
            <a:r>
              <a:rPr lang="fa-IR" sz="2000" dirty="0">
                <a:cs typeface="B Titr" pitchFamily="2" charset="-78"/>
              </a:rPr>
              <a:t>است. </a:t>
            </a:r>
            <a:endParaRPr lang="fa-IR" sz="2000" dirty="0" smtClean="0">
              <a:cs typeface="B Titr" pitchFamily="2" charset="-78"/>
            </a:endParaRPr>
          </a:p>
          <a:p>
            <a:pPr indent="107950" algn="justLow" rtl="1">
              <a:lnSpc>
                <a:spcPct val="150000"/>
              </a:lnSpc>
              <a:spcBef>
                <a:spcPts val="400"/>
              </a:spcBef>
            </a:pPr>
            <a:r>
              <a:rPr lang="fa-IR" sz="2000" dirty="0">
                <a:cs typeface="B Titr" pitchFamily="2" charset="-78"/>
              </a:rPr>
              <a:t>بر اساس آمار وزارت امور خارجه آمريکا ، سالانه </a:t>
            </a:r>
            <a:r>
              <a:rPr lang="fa-IR" sz="2000" dirty="0" smtClean="0">
                <a:cs typeface="B Titr" pitchFamily="2" charset="-78"/>
              </a:rPr>
              <a:t>بیش از 1 میلیون نفر </a:t>
            </a:r>
            <a:r>
              <a:rPr lang="fa-IR" sz="2000" dirty="0">
                <a:cs typeface="B Titr" pitchFamily="2" charset="-78"/>
              </a:rPr>
              <a:t>براي کار اجباري و سواستفاده جنسي و بردگي در جهان قاچاق مي شوند و بيش از 85 درصد آنان را زنان و دختران شامل مي شوند </a:t>
            </a:r>
            <a:r>
              <a:rPr lang="fa-IR" sz="2000" dirty="0" smtClean="0">
                <a:cs typeface="B Titr" pitchFamily="2" charset="-78"/>
              </a:rPr>
              <a:t>که </a:t>
            </a:r>
            <a:r>
              <a:rPr lang="fa-IR" sz="2000" dirty="0">
                <a:cs typeface="B Titr" pitchFamily="2" charset="-78"/>
              </a:rPr>
              <a:t>بیشترین متقاضی اصلی این برده‌داری نوین و اشکال نوین استثمار را </a:t>
            </a:r>
            <a:r>
              <a:rPr lang="fa-IR" sz="2000" dirty="0">
                <a:solidFill>
                  <a:srgbClr val="FF0000"/>
                </a:solidFill>
                <a:cs typeface="B Titr" pitchFamily="2" charset="-78"/>
              </a:rPr>
              <a:t>اتباع کشورهای توسعه‌ یافتۀ اروپایی و آمریکا </a:t>
            </a:r>
            <a:r>
              <a:rPr lang="fa-IR" sz="2000" dirty="0">
                <a:cs typeface="B Titr" pitchFamily="2" charset="-78"/>
              </a:rPr>
              <a:t>تشکیل می‌دهند</a:t>
            </a:r>
            <a:r>
              <a:rPr lang="fa-IR" sz="2000" dirty="0" smtClean="0">
                <a:cs typeface="B Titr" pitchFamily="2" charset="-78"/>
              </a:rPr>
              <a:t>.</a:t>
            </a:r>
          </a:p>
          <a:p>
            <a:pPr indent="107950" algn="justLow" rtl="1">
              <a:lnSpc>
                <a:spcPct val="150000"/>
              </a:lnSpc>
              <a:spcBef>
                <a:spcPts val="400"/>
              </a:spcBef>
            </a:pPr>
            <a:r>
              <a:rPr lang="fa-IR" sz="2000" dirty="0">
                <a:cs typeface="B Titr" pitchFamily="2" charset="-78"/>
              </a:rPr>
              <a:t>درگذشته قاچاق انسان از کشورهای جهان سوم و آفریقایی انجام می‌شد اما امروزه در اروپا دختران و زنان از داخل همین کشورهای اروپایی قاچاق می‌شوند. مبدا بیشتر این قاچاق‌ها از کشورهای اروپای شرقی به مقصد اروپای غربی است. </a:t>
            </a:r>
          </a:p>
        </p:txBody>
      </p:sp>
      <p:pic>
        <p:nvPicPr>
          <p:cNvPr id="20482" name="Picture 2" descr="Educating Ourselves on Human Trafficking in the United States - Taylor &amp;  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14" y="1181702"/>
            <a:ext cx="3523593" cy="469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104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62000" y="1729854"/>
            <a:ext cx="7644765" cy="3140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endParaRPr lang="fa-IR" sz="1200" b="1" dirty="0">
              <a:solidFill>
                <a:srgbClr val="002060"/>
              </a:solidFill>
              <a:cs typeface="B Titr" pitchFamily="2" charset="-78"/>
            </a:endParaRPr>
          </a:p>
        </p:txBody>
      </p:sp>
      <p:grpSp>
        <p:nvGrpSpPr>
          <p:cNvPr id="13" name="Group 12"/>
          <p:cNvGrpSpPr/>
          <p:nvPr/>
        </p:nvGrpSpPr>
        <p:grpSpPr>
          <a:xfrm>
            <a:off x="0" y="152400"/>
            <a:ext cx="9144000" cy="6705600"/>
            <a:chOff x="935038" y="717550"/>
            <a:chExt cx="2268538" cy="2605088"/>
          </a:xfrm>
        </p:grpSpPr>
        <p:sp>
          <p:nvSpPr>
            <p:cNvPr id="14" name="Freeform 13"/>
            <p:cNvSpPr>
              <a:spLocks/>
            </p:cNvSpPr>
            <p:nvPr/>
          </p:nvSpPr>
          <p:spPr bwMode="auto">
            <a:xfrm>
              <a:off x="935038" y="717550"/>
              <a:ext cx="2268538" cy="1771650"/>
            </a:xfrm>
            <a:custGeom>
              <a:avLst/>
              <a:gdLst>
                <a:gd name="T0" fmla="*/ 1701 w 1852"/>
                <a:gd name="T1" fmla="*/ 1447 h 1447"/>
                <a:gd name="T2" fmla="*/ 152 w 1852"/>
                <a:gd name="T3" fmla="*/ 1447 h 1447"/>
                <a:gd name="T4" fmla="*/ 0 w 1852"/>
                <a:gd name="T5" fmla="*/ 1296 h 1447"/>
                <a:gd name="T6" fmla="*/ 0 w 1852"/>
                <a:gd name="T7" fmla="*/ 152 h 1447"/>
                <a:gd name="T8" fmla="*/ 152 w 1852"/>
                <a:gd name="T9" fmla="*/ 0 h 1447"/>
                <a:gd name="T10" fmla="*/ 1701 w 1852"/>
                <a:gd name="T11" fmla="*/ 0 h 1447"/>
                <a:gd name="T12" fmla="*/ 1852 w 1852"/>
                <a:gd name="T13" fmla="*/ 152 h 1447"/>
                <a:gd name="T14" fmla="*/ 1852 w 1852"/>
                <a:gd name="T15" fmla="*/ 1296 h 1447"/>
                <a:gd name="T16" fmla="*/ 1701 w 1852"/>
                <a:gd name="T17" fmla="*/ 1447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447">
                  <a:moveTo>
                    <a:pt x="1701" y="1447"/>
                  </a:moveTo>
                  <a:cubicBezTo>
                    <a:pt x="152" y="1447"/>
                    <a:pt x="152" y="1447"/>
                    <a:pt x="152" y="1447"/>
                  </a:cubicBezTo>
                  <a:cubicBezTo>
                    <a:pt x="68" y="1447"/>
                    <a:pt x="0" y="1379"/>
                    <a:pt x="0" y="1296"/>
                  </a:cubicBezTo>
                  <a:cubicBezTo>
                    <a:pt x="0" y="152"/>
                    <a:pt x="0" y="152"/>
                    <a:pt x="0" y="152"/>
                  </a:cubicBezTo>
                  <a:cubicBezTo>
                    <a:pt x="0" y="68"/>
                    <a:pt x="68" y="0"/>
                    <a:pt x="152" y="0"/>
                  </a:cubicBezTo>
                  <a:cubicBezTo>
                    <a:pt x="1701" y="0"/>
                    <a:pt x="1701" y="0"/>
                    <a:pt x="1701" y="0"/>
                  </a:cubicBezTo>
                  <a:cubicBezTo>
                    <a:pt x="1785" y="0"/>
                    <a:pt x="1852" y="68"/>
                    <a:pt x="1852" y="152"/>
                  </a:cubicBezTo>
                  <a:cubicBezTo>
                    <a:pt x="1852" y="1296"/>
                    <a:pt x="1852" y="1296"/>
                    <a:pt x="1852" y="1296"/>
                  </a:cubicBezTo>
                  <a:cubicBezTo>
                    <a:pt x="1852" y="1379"/>
                    <a:pt x="1785" y="1447"/>
                    <a:pt x="1701" y="144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5" name="Freeform 14"/>
            <p:cNvSpPr>
              <a:spLocks/>
            </p:cNvSpPr>
            <p:nvPr/>
          </p:nvSpPr>
          <p:spPr bwMode="auto">
            <a:xfrm>
              <a:off x="935038" y="1359565"/>
              <a:ext cx="2268538" cy="1963073"/>
            </a:xfrm>
            <a:custGeom>
              <a:avLst/>
              <a:gdLst>
                <a:gd name="T0" fmla="*/ 0 w 1852"/>
                <a:gd name="T1" fmla="*/ 0 h 1287"/>
                <a:gd name="T2" fmla="*/ 0 w 1852"/>
                <a:gd name="T3" fmla="*/ 1135 h 1287"/>
                <a:gd name="T4" fmla="*/ 152 w 1852"/>
                <a:gd name="T5" fmla="*/ 1287 h 1287"/>
                <a:gd name="T6" fmla="*/ 1701 w 1852"/>
                <a:gd name="T7" fmla="*/ 1287 h 1287"/>
                <a:gd name="T8" fmla="*/ 1852 w 1852"/>
                <a:gd name="T9" fmla="*/ 1135 h 1287"/>
                <a:gd name="T10" fmla="*/ 1852 w 1852"/>
                <a:gd name="T11" fmla="*/ 0 h 1287"/>
                <a:gd name="T12" fmla="*/ 0 w 1852"/>
                <a:gd name="T13" fmla="*/ 0 h 1287"/>
              </a:gdLst>
              <a:ahLst/>
              <a:cxnLst>
                <a:cxn ang="0">
                  <a:pos x="T0" y="T1"/>
                </a:cxn>
                <a:cxn ang="0">
                  <a:pos x="T2" y="T3"/>
                </a:cxn>
                <a:cxn ang="0">
                  <a:pos x="T4" y="T5"/>
                </a:cxn>
                <a:cxn ang="0">
                  <a:pos x="T6" y="T7"/>
                </a:cxn>
                <a:cxn ang="0">
                  <a:pos x="T8" y="T9"/>
                </a:cxn>
                <a:cxn ang="0">
                  <a:pos x="T10" y="T11"/>
                </a:cxn>
                <a:cxn ang="0">
                  <a:pos x="T12" y="T13"/>
                </a:cxn>
              </a:cxnLst>
              <a:rect l="0" t="0" r="r" b="b"/>
              <a:pathLst>
                <a:path w="1852" h="1287">
                  <a:moveTo>
                    <a:pt x="0" y="0"/>
                  </a:moveTo>
                  <a:cubicBezTo>
                    <a:pt x="0" y="1135"/>
                    <a:pt x="0" y="1135"/>
                    <a:pt x="0" y="1135"/>
                  </a:cubicBezTo>
                  <a:cubicBezTo>
                    <a:pt x="0" y="1219"/>
                    <a:pt x="68" y="1287"/>
                    <a:pt x="152" y="1287"/>
                  </a:cubicBezTo>
                  <a:cubicBezTo>
                    <a:pt x="1701" y="1287"/>
                    <a:pt x="1701" y="1287"/>
                    <a:pt x="1701" y="1287"/>
                  </a:cubicBezTo>
                  <a:cubicBezTo>
                    <a:pt x="1785" y="1287"/>
                    <a:pt x="1852" y="1219"/>
                    <a:pt x="1852" y="1135"/>
                  </a:cubicBezTo>
                  <a:cubicBezTo>
                    <a:pt x="1852" y="0"/>
                    <a:pt x="1852" y="0"/>
                    <a:pt x="1852" y="0"/>
                  </a:cubicBezTo>
                  <a:lnTo>
                    <a:pt x="0" y="0"/>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6" name="Freeform 15"/>
            <p:cNvSpPr>
              <a:spLocks/>
            </p:cNvSpPr>
            <p:nvPr/>
          </p:nvSpPr>
          <p:spPr bwMode="auto">
            <a:xfrm>
              <a:off x="1392238" y="717550"/>
              <a:ext cx="1406525" cy="527220"/>
            </a:xfrm>
            <a:custGeom>
              <a:avLst/>
              <a:gdLst>
                <a:gd name="T0" fmla="*/ 1148 w 1148"/>
                <a:gd name="T1" fmla="*/ 35 h 759"/>
                <a:gd name="T2" fmla="*/ 1148 w 1148"/>
                <a:gd name="T3" fmla="*/ 626 h 759"/>
                <a:gd name="T4" fmla="*/ 554 w 1148"/>
                <a:gd name="T5" fmla="*/ 759 h 759"/>
                <a:gd name="T6" fmla="*/ 0 w 1148"/>
                <a:gd name="T7" fmla="*/ 626 h 759"/>
                <a:gd name="T8" fmla="*/ 0 w 1148"/>
                <a:gd name="T9" fmla="*/ 35 h 759"/>
                <a:gd name="T10" fmla="*/ 9 w 1148"/>
                <a:gd name="T11" fmla="*/ 0 h 759"/>
                <a:gd name="T12" fmla="*/ 1139 w 1148"/>
                <a:gd name="T13" fmla="*/ 0 h 759"/>
                <a:gd name="T14" fmla="*/ 1148 w 1148"/>
                <a:gd name="T15" fmla="*/ 35 h 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59">
                  <a:moveTo>
                    <a:pt x="1148" y="35"/>
                  </a:moveTo>
                  <a:cubicBezTo>
                    <a:pt x="1148" y="626"/>
                    <a:pt x="1148" y="626"/>
                    <a:pt x="1148" y="626"/>
                  </a:cubicBezTo>
                  <a:cubicBezTo>
                    <a:pt x="554" y="759"/>
                    <a:pt x="554" y="759"/>
                    <a:pt x="554" y="759"/>
                  </a:cubicBezTo>
                  <a:cubicBezTo>
                    <a:pt x="0" y="626"/>
                    <a:pt x="0" y="626"/>
                    <a:pt x="0" y="626"/>
                  </a:cubicBezTo>
                  <a:cubicBezTo>
                    <a:pt x="0" y="35"/>
                    <a:pt x="0" y="35"/>
                    <a:pt x="0" y="35"/>
                  </a:cubicBezTo>
                  <a:cubicBezTo>
                    <a:pt x="0" y="23"/>
                    <a:pt x="3" y="11"/>
                    <a:pt x="9" y="0"/>
                  </a:cubicBezTo>
                  <a:cubicBezTo>
                    <a:pt x="1139" y="0"/>
                    <a:pt x="1139" y="0"/>
                    <a:pt x="1139" y="0"/>
                  </a:cubicBezTo>
                  <a:cubicBezTo>
                    <a:pt x="1145" y="11"/>
                    <a:pt x="1148" y="23"/>
                    <a:pt x="1148" y="3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sp>
          <p:nvSpPr>
            <p:cNvPr id="17" name="Freeform 16"/>
            <p:cNvSpPr>
              <a:spLocks/>
            </p:cNvSpPr>
            <p:nvPr/>
          </p:nvSpPr>
          <p:spPr bwMode="auto">
            <a:xfrm>
              <a:off x="1392238" y="717550"/>
              <a:ext cx="1406525" cy="527220"/>
            </a:xfrm>
            <a:custGeom>
              <a:avLst/>
              <a:gdLst>
                <a:gd name="T0" fmla="*/ 1077 w 1148"/>
                <a:gd name="T1" fmla="*/ 0 h 795"/>
                <a:gd name="T2" fmla="*/ 70 w 1148"/>
                <a:gd name="T3" fmla="*/ 0 h 795"/>
                <a:gd name="T4" fmla="*/ 0 w 1148"/>
                <a:gd name="T5" fmla="*/ 71 h 795"/>
                <a:gd name="T6" fmla="*/ 0 w 1148"/>
                <a:gd name="T7" fmla="*/ 662 h 795"/>
                <a:gd name="T8" fmla="*/ 554 w 1148"/>
                <a:gd name="T9" fmla="*/ 795 h 795"/>
                <a:gd name="T10" fmla="*/ 1148 w 1148"/>
                <a:gd name="T11" fmla="*/ 662 h 795"/>
                <a:gd name="T12" fmla="*/ 1148 w 1148"/>
                <a:gd name="T13" fmla="*/ 71 h 795"/>
                <a:gd name="T14" fmla="*/ 1077 w 1148"/>
                <a:gd name="T15" fmla="*/ 0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8" h="795">
                  <a:moveTo>
                    <a:pt x="1077" y="0"/>
                  </a:moveTo>
                  <a:cubicBezTo>
                    <a:pt x="70" y="0"/>
                    <a:pt x="70" y="0"/>
                    <a:pt x="70" y="0"/>
                  </a:cubicBezTo>
                  <a:cubicBezTo>
                    <a:pt x="31" y="0"/>
                    <a:pt x="0" y="32"/>
                    <a:pt x="0" y="71"/>
                  </a:cubicBezTo>
                  <a:cubicBezTo>
                    <a:pt x="0" y="662"/>
                    <a:pt x="0" y="662"/>
                    <a:pt x="0" y="662"/>
                  </a:cubicBezTo>
                  <a:cubicBezTo>
                    <a:pt x="554" y="795"/>
                    <a:pt x="554" y="795"/>
                    <a:pt x="554" y="795"/>
                  </a:cubicBezTo>
                  <a:cubicBezTo>
                    <a:pt x="1148" y="662"/>
                    <a:pt x="1148" y="662"/>
                    <a:pt x="1148" y="662"/>
                  </a:cubicBezTo>
                  <a:cubicBezTo>
                    <a:pt x="1148" y="71"/>
                    <a:pt x="1148" y="71"/>
                    <a:pt x="1148" y="71"/>
                  </a:cubicBezTo>
                  <a:cubicBezTo>
                    <a:pt x="1148" y="32"/>
                    <a:pt x="1116" y="0"/>
                    <a:pt x="1077"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srgbClr val="2F2B20"/>
                </a:solidFill>
              </a:endParaRPr>
            </a:p>
          </p:txBody>
        </p:sp>
      </p:grpSp>
      <p:sp>
        <p:nvSpPr>
          <p:cNvPr id="11" name="Flowchart: Document 10"/>
          <p:cNvSpPr/>
          <p:nvPr/>
        </p:nvSpPr>
        <p:spPr>
          <a:xfrm>
            <a:off x="0" y="2286000"/>
            <a:ext cx="9067800" cy="4800600"/>
          </a:xfrm>
          <a:prstGeom prst="flowChart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lnSpc>
                <a:spcPct val="150000"/>
              </a:lnSpc>
            </a:pPr>
            <a:r>
              <a:rPr lang="fa-IR" sz="1600" b="1" dirty="0">
                <a:solidFill>
                  <a:srgbClr val="002060"/>
                </a:solidFill>
                <a:cs typeface="B Titr" pitchFamily="2" charset="-78"/>
              </a:rPr>
              <a:t> به موازات تحریم -این را درست توجّه کنید- یک جریان تحریف هم هست؛ در کنارش یک جریان تحریف هست؛ تحریف حقایق، واژگون نشان دادن واقعیّات؛ چه واقعیّات کشور ما، چه واقعیّات مرتبط با کشور ما؛ هدف از این تحریف دو چیز است، دو کار را میخواهند انجام بدهند: یکی، </a:t>
            </a:r>
            <a:r>
              <a:rPr lang="fa-IR" sz="1600" b="1" dirty="0">
                <a:solidFill>
                  <a:srgbClr val="FF0000"/>
                </a:solidFill>
                <a:cs typeface="B Titr" pitchFamily="2" charset="-78"/>
              </a:rPr>
              <a:t>ضربه به روحیه‌ی مردم است </a:t>
            </a:r>
            <a:r>
              <a:rPr lang="fa-IR" sz="1600" b="1" dirty="0" smtClean="0">
                <a:solidFill>
                  <a:srgbClr val="002060"/>
                </a:solidFill>
                <a:cs typeface="B Titr" pitchFamily="2" charset="-78"/>
              </a:rPr>
              <a:t>... یکی </a:t>
            </a:r>
            <a:r>
              <a:rPr lang="fa-IR" sz="1600" b="1" dirty="0">
                <a:solidFill>
                  <a:srgbClr val="002060"/>
                </a:solidFill>
                <a:cs typeface="B Titr" pitchFamily="2" charset="-78"/>
              </a:rPr>
              <a:t>[هم] آدرس غلط دادن برای رفع مشکل تحریم است</a:t>
            </a:r>
            <a:r>
              <a:rPr lang="fa-IR" sz="1600" b="1" dirty="0" smtClean="0">
                <a:solidFill>
                  <a:srgbClr val="002060"/>
                </a:solidFill>
                <a:cs typeface="B Titr" pitchFamily="2" charset="-78"/>
              </a:rPr>
              <a:t>.</a:t>
            </a:r>
          </a:p>
          <a:p>
            <a:pPr algn="justLow" rtl="1">
              <a:lnSpc>
                <a:spcPct val="150000"/>
              </a:lnSpc>
            </a:pPr>
            <a:r>
              <a:rPr lang="fa-IR" sz="1600" b="1" dirty="0">
                <a:solidFill>
                  <a:srgbClr val="002060"/>
                </a:solidFill>
                <a:cs typeface="B Titr" pitchFamily="2" charset="-78"/>
              </a:rPr>
              <a:t>امّا آن مسئله‌ی اوّل که </a:t>
            </a:r>
            <a:r>
              <a:rPr lang="fa-IR" sz="1600" b="1" dirty="0">
                <a:solidFill>
                  <a:srgbClr val="FF0000"/>
                </a:solidFill>
                <a:cs typeface="B Titr" pitchFamily="2" charset="-78"/>
              </a:rPr>
              <a:t>تضعیف روحیه‌ی مردم و ضعیف کردن نشاط و تحرّک و امید مردم </a:t>
            </a:r>
            <a:r>
              <a:rPr lang="fa-IR" sz="1600" b="1" dirty="0">
                <a:solidFill>
                  <a:srgbClr val="002060"/>
                </a:solidFill>
                <a:cs typeface="B Titr" pitchFamily="2" charset="-78"/>
              </a:rPr>
              <a:t>است... اگر نقطه‌ی قوّتی در کشور باشد که مطلقاً انکار میکنند؛ یا به سکوت برگزار میکنند یا انکار میکنند. خب، کارهای خوبی در کشور دارد انجام میگیرد؛ مطلقاً [حتّی] یکی از اینها در تبلیغات خارجی دشمنان ما منعکس نیست. نقطه‌ی ضعفی اگر وجود داشته باشد، آن را ده‌برابر میکنند، گاهی صدبرابر میکنند که این نقطه‌ی ضعف را بزرگ کنند؛ </a:t>
            </a:r>
            <a:r>
              <a:rPr lang="fa-IR" sz="1600" b="1" dirty="0">
                <a:solidFill>
                  <a:srgbClr val="FF0000"/>
                </a:solidFill>
                <a:cs typeface="B Titr" pitchFamily="2" charset="-78"/>
              </a:rPr>
              <a:t>برای چیست؟ </a:t>
            </a:r>
            <a:r>
              <a:rPr lang="fa-IR" sz="1600" b="1" dirty="0">
                <a:solidFill>
                  <a:srgbClr val="002060"/>
                </a:solidFill>
                <a:cs typeface="B Titr" pitchFamily="2" charset="-78"/>
              </a:rPr>
              <a:t>برای این است که روحیه‌ی مردم تضعیف بشود؛ امید مردم، بخصوص امید جوانها؛ چون وقتی امیدوار باشند،</a:t>
            </a:r>
            <a:r>
              <a:rPr lang="fa-IR" sz="1600" b="1" dirty="0">
                <a:solidFill>
                  <a:srgbClr val="FF0000"/>
                </a:solidFill>
                <a:cs typeface="B Titr" pitchFamily="2" charset="-78"/>
              </a:rPr>
              <a:t> تحرّک </a:t>
            </a:r>
            <a:r>
              <a:rPr lang="fa-IR" sz="1600" b="1" dirty="0">
                <a:solidFill>
                  <a:srgbClr val="002060"/>
                </a:solidFill>
                <a:cs typeface="B Titr" pitchFamily="2" charset="-78"/>
              </a:rPr>
              <a:t>جوانها، تحرّک فوق‌العاده است، جوانها پیشتازند، پیش‌رانند؛ اگر چنانچه امید از آنها گرفته شد، </a:t>
            </a:r>
            <a:r>
              <a:rPr lang="fa-IR" sz="1600" b="1" dirty="0">
                <a:solidFill>
                  <a:srgbClr val="FF0000"/>
                </a:solidFill>
                <a:cs typeface="B Titr" pitchFamily="2" charset="-78"/>
              </a:rPr>
              <a:t>متوقّف میشوند</a:t>
            </a:r>
            <a:r>
              <a:rPr lang="fa-IR" sz="1600" b="1" dirty="0">
                <a:solidFill>
                  <a:srgbClr val="002060"/>
                </a:solidFill>
                <a:cs typeface="B Titr" pitchFamily="2" charset="-78"/>
              </a:rPr>
              <a:t>، مثل ماشینی که بنزینش تمام میشود، این جور [متوقّف] میشوند</a:t>
            </a:r>
            <a:r>
              <a:rPr lang="fa-IR" sz="1600" b="1" dirty="0" smtClean="0">
                <a:solidFill>
                  <a:srgbClr val="002060"/>
                </a:solidFill>
                <a:cs typeface="B Titr" pitchFamily="2" charset="-78"/>
              </a:rPr>
              <a:t>...</a:t>
            </a:r>
          </a:p>
          <a:p>
            <a:pPr algn="justLow" rtl="1">
              <a:lnSpc>
                <a:spcPct val="150000"/>
              </a:lnSpc>
            </a:pPr>
            <a:r>
              <a:rPr lang="fa-IR" sz="1600" b="1" dirty="0">
                <a:solidFill>
                  <a:srgbClr val="002060"/>
                </a:solidFill>
                <a:cs typeface="B Titr" pitchFamily="2" charset="-78"/>
              </a:rPr>
              <a:t>من به شما بگویم که </a:t>
            </a:r>
            <a:r>
              <a:rPr lang="fa-IR" sz="1600" b="1" dirty="0">
                <a:solidFill>
                  <a:srgbClr val="FF0000"/>
                </a:solidFill>
                <a:cs typeface="B Titr" pitchFamily="2" charset="-78"/>
              </a:rPr>
              <a:t>اگر جریان تحریف شکست بخورد، جریان تحریم قطعاً شکست خواهد خورد</a:t>
            </a:r>
            <a:r>
              <a:rPr lang="fa-IR" sz="1600" b="1" dirty="0">
                <a:solidFill>
                  <a:srgbClr val="002060"/>
                </a:solidFill>
                <a:cs typeface="B Titr" pitchFamily="2" charset="-78"/>
              </a:rPr>
              <a:t>؛ زیرا که عرصه، عرصه‌ی جنگ اراده‌ها است؛ وقتی جریان تحریف شکست خورد و اراده‌ی ملّت ایران همچنان قوی و مستحکم باقی ماند، قطعاً بر اراده‌ی دشمن فائق می‌آید و پیروز خواهد </a:t>
            </a:r>
            <a:r>
              <a:rPr lang="fa-IR" sz="1600" b="1" dirty="0" smtClean="0">
                <a:solidFill>
                  <a:srgbClr val="002060"/>
                </a:solidFill>
                <a:cs typeface="B Titr" pitchFamily="2" charset="-78"/>
              </a:rPr>
              <a:t>شد.  </a:t>
            </a:r>
          </a:p>
          <a:p>
            <a:pPr algn="justLow" rtl="1">
              <a:lnSpc>
                <a:spcPct val="150000"/>
              </a:lnSpc>
            </a:pPr>
            <a:r>
              <a:rPr lang="fa-IR" sz="1600" b="1" dirty="0">
                <a:solidFill>
                  <a:srgbClr val="002060"/>
                </a:solidFill>
                <a:cs typeface="B Titr" pitchFamily="2" charset="-78"/>
              </a:rPr>
              <a:t>۱۳۹۹/۰۵/۱۰ بیانات در سخنرانی تلویزیونی به مناسبت عید </a:t>
            </a:r>
            <a:r>
              <a:rPr lang="fa-IR" sz="1600" b="1" dirty="0" smtClean="0">
                <a:solidFill>
                  <a:srgbClr val="002060"/>
                </a:solidFill>
                <a:cs typeface="B Titr" pitchFamily="2" charset="-78"/>
              </a:rPr>
              <a:t>قربان</a:t>
            </a:r>
            <a:endParaRPr lang="fa-IR" sz="1600" b="1" dirty="0">
              <a:solidFill>
                <a:srgbClr val="002060"/>
              </a:solidFill>
              <a:cs typeface="B Titr" pitchFamily="2" charset="-78"/>
            </a:endParaRPr>
          </a:p>
        </p:txBody>
      </p:sp>
      <p:sp>
        <p:nvSpPr>
          <p:cNvPr id="10" name="Rectangle 9"/>
          <p:cNvSpPr/>
          <p:nvPr/>
        </p:nvSpPr>
        <p:spPr>
          <a:xfrm>
            <a:off x="2874271" y="338953"/>
            <a:ext cx="3526529" cy="674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solidFill>
                  <a:srgbClr val="002060"/>
                </a:solidFill>
                <a:cs typeface="B Titr" pitchFamily="2" charset="-78"/>
              </a:rPr>
              <a:t>تحریف،تحریم</a:t>
            </a:r>
            <a:endParaRPr lang="fa-IR" sz="3600" dirty="0">
              <a:solidFill>
                <a:srgbClr val="002060"/>
              </a:solidFill>
              <a:cs typeface="B Titr" pitchFamily="2" charset="-78"/>
            </a:endParaRPr>
          </a:p>
        </p:txBody>
      </p:sp>
    </p:spTree>
    <p:extLst>
      <p:ext uri="{BB962C8B-B14F-4D97-AF65-F5344CB8AC3E}">
        <p14:creationId xmlns:p14="http://schemas.microsoft.com/office/powerpoint/2010/main" val="218639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402022" y="59897"/>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400" b="1" dirty="0" smtClean="0">
                <a:solidFill>
                  <a:srgbClr val="FF0000"/>
                </a:solidFill>
                <a:cs typeface="B Titr" pitchFamily="2" charset="-78"/>
              </a:rPr>
              <a:t>تجارت </a:t>
            </a:r>
            <a:r>
              <a:rPr lang="fa-IR" sz="2400" b="1" dirty="0">
                <a:solidFill>
                  <a:srgbClr val="FF0000"/>
                </a:solidFill>
                <a:cs typeface="B Titr" pitchFamily="2" charset="-78"/>
              </a:rPr>
              <a:t>زنان(بردگی جنسی)/آمریکا، مهد برده‌داری </a:t>
            </a:r>
            <a:r>
              <a:rPr lang="fa-IR" sz="2400" b="1" dirty="0" smtClean="0">
                <a:solidFill>
                  <a:srgbClr val="FF0000"/>
                </a:solidFill>
                <a:cs typeface="B Titr" pitchFamily="2" charset="-78"/>
              </a:rPr>
              <a:t>نوین</a:t>
            </a:r>
            <a:endParaRPr lang="fa-IR" sz="2400" b="1" dirty="0">
              <a:solidFill>
                <a:srgbClr val="FF0000"/>
              </a:solidFill>
              <a:cs typeface="B Titr" pitchFamily="2" charset="-78"/>
            </a:endParaRPr>
          </a:p>
        </p:txBody>
      </p:sp>
      <p:sp>
        <p:nvSpPr>
          <p:cNvPr id="6" name="TextBox 5">
            <a:extLst>
              <a:ext uri="{FF2B5EF4-FFF2-40B4-BE49-F238E27FC236}">
                <a16:creationId xmlns:a16="http://schemas.microsoft.com/office/drawing/2014/main" xmlns="" id="{A963535A-BF9C-607C-A076-F258FFC219A4}"/>
              </a:ext>
            </a:extLst>
          </p:cNvPr>
          <p:cNvSpPr txBox="1"/>
          <p:nvPr/>
        </p:nvSpPr>
        <p:spPr>
          <a:xfrm>
            <a:off x="4295834" y="562815"/>
            <a:ext cx="4760471" cy="8658781"/>
          </a:xfrm>
          <a:prstGeom prst="rect">
            <a:avLst/>
          </a:prstGeom>
          <a:solidFill>
            <a:schemeClr val="accent4">
              <a:lumMod val="20000"/>
              <a:lumOff val="80000"/>
            </a:schemeClr>
          </a:solidFill>
        </p:spPr>
        <p:txBody>
          <a:bodyPr wrap="square">
            <a:spAutoFit/>
          </a:bodyPr>
          <a:lstStyle/>
          <a:p>
            <a:pPr indent="107950" algn="justLow" rtl="1">
              <a:lnSpc>
                <a:spcPct val="150000"/>
              </a:lnSpc>
              <a:spcBef>
                <a:spcPts val="400"/>
              </a:spcBef>
            </a:pPr>
            <a:r>
              <a:rPr lang="fa-IR" dirty="0" smtClean="0">
                <a:cs typeface="B Titr" pitchFamily="2" charset="-78"/>
              </a:rPr>
              <a:t>تحقیقات </a:t>
            </a:r>
            <a:r>
              <a:rPr lang="fa-IR" dirty="0">
                <a:cs typeface="B Titr" pitchFamily="2" charset="-78"/>
              </a:rPr>
              <a:t>سازمان‌های رسمی در آمریکا نشان می‌دهد که هر سال </a:t>
            </a:r>
            <a:r>
              <a:rPr lang="fa-IR" dirty="0">
                <a:solidFill>
                  <a:srgbClr val="FF0000"/>
                </a:solidFill>
                <a:cs typeface="B Titr" pitchFamily="2" charset="-78"/>
              </a:rPr>
              <a:t>بیش از ۱۰۰ هزار دختر زیر سن قانونی</a:t>
            </a:r>
            <a:r>
              <a:rPr lang="fa-IR" dirty="0">
                <a:cs typeface="B Titr" pitchFamily="2" charset="-78"/>
              </a:rPr>
              <a:t> برای بردگی جنسی در آمریکا تجارت می‌شوند. حتی در داخل واشنگتن پایتخت آمریکا، دختران نوجوان که سن برخی از آنها حدود ۱۳ سال است، برای بردگی جنسی خرید و فروش می‌شوند</a:t>
            </a:r>
            <a:r>
              <a:rPr lang="fa-IR" dirty="0" smtClean="0">
                <a:cs typeface="B Titr" pitchFamily="2" charset="-78"/>
              </a:rPr>
              <a:t>.</a:t>
            </a:r>
          </a:p>
          <a:p>
            <a:pPr indent="107950" algn="justLow" rtl="1">
              <a:lnSpc>
                <a:spcPct val="150000"/>
              </a:lnSpc>
              <a:spcBef>
                <a:spcPts val="400"/>
              </a:spcBef>
            </a:pPr>
            <a:r>
              <a:rPr lang="fa-IR" dirty="0" smtClean="0">
                <a:cs typeface="B Titr" pitchFamily="2" charset="-78"/>
              </a:rPr>
              <a:t>کارشناسان </a:t>
            </a:r>
            <a:r>
              <a:rPr lang="fa-IR" dirty="0">
                <a:cs typeface="B Titr" pitchFamily="2" charset="-78"/>
              </a:rPr>
              <a:t>سازمان بهداشت جهاني، امريکا را به عنوان مقصد قاچاقچيان انسان جز سه کشور در رده هاي اول قرار مي دهند </a:t>
            </a:r>
            <a:r>
              <a:rPr lang="fa-IR" dirty="0" smtClean="0">
                <a:cs typeface="B Titr" pitchFamily="2" charset="-78"/>
              </a:rPr>
              <a:t>.</a:t>
            </a:r>
          </a:p>
          <a:p>
            <a:pPr indent="107950" algn="justLow" rtl="1">
              <a:lnSpc>
                <a:spcPct val="150000"/>
              </a:lnSpc>
              <a:spcBef>
                <a:spcPts val="400"/>
              </a:spcBef>
            </a:pPr>
            <a:r>
              <a:rPr lang="fa-IR" dirty="0">
                <a:cs typeface="B Titr" pitchFamily="2" charset="-78"/>
              </a:rPr>
              <a:t>سالانه ۶۰۰ هزار نفر در آمریکا ناپدید می‌شوند که عمدتا زنان و دختران رنگین پوستی هستند که قربانی اپیدمی خاموش قاچاق انسان </a:t>
            </a:r>
            <a:r>
              <a:rPr lang="fa-IR" dirty="0" smtClean="0">
                <a:cs typeface="B Titr" pitchFamily="2" charset="-78"/>
              </a:rPr>
              <a:t>می‌شوند.</a:t>
            </a:r>
          </a:p>
          <a:p>
            <a:pPr indent="107950" algn="justLow" rtl="1">
              <a:lnSpc>
                <a:spcPct val="150000"/>
              </a:lnSpc>
              <a:spcBef>
                <a:spcPts val="400"/>
              </a:spcBef>
            </a:pPr>
            <a:r>
              <a:rPr lang="fa-IR" dirty="0" smtClean="0">
                <a:cs typeface="B Titr" pitchFamily="2" charset="-78"/>
              </a:rPr>
              <a:t>زنان </a:t>
            </a:r>
            <a:r>
              <a:rPr lang="fa-IR" dirty="0">
                <a:cs typeface="B Titr" pitchFamily="2" charset="-78"/>
              </a:rPr>
              <a:t>رنگین پوست اغلب مفقود شده و قاچاق می‌شوند و در نهایت به قتل می‌رسند</a:t>
            </a:r>
            <a:r>
              <a:rPr lang="fa-IR" dirty="0" smtClean="0">
                <a:cs typeface="B Titr" pitchFamily="2" charset="-78"/>
              </a:rPr>
              <a:t>.</a:t>
            </a:r>
            <a:endParaRPr lang="fa-IR" dirty="0">
              <a:cs typeface="B Titr" pitchFamily="2" charset="-78"/>
            </a:endParaRPr>
          </a:p>
          <a:p>
            <a:pPr indent="107950" algn="justLow" rtl="1">
              <a:lnSpc>
                <a:spcPct val="150000"/>
              </a:lnSpc>
              <a:spcBef>
                <a:spcPts val="400"/>
              </a:spcBef>
            </a:pPr>
            <a:r>
              <a:rPr lang="fa-IR" dirty="0">
                <a:cs typeface="B Titr" pitchFamily="2" charset="-78"/>
              </a:rPr>
              <a:t>قاچاقچیان انسان در آمریکا بیش از ۹.۵ میلیارد دلار در سال درآمد دارند</a:t>
            </a:r>
            <a:r>
              <a:rPr lang="fa-IR" dirty="0" smtClean="0">
                <a:cs typeface="B Titr" pitchFamily="2" charset="-78"/>
              </a:rPr>
              <a:t>.</a:t>
            </a:r>
            <a:endParaRPr lang="fa-IR" dirty="0">
              <a:cs typeface="B Titr" pitchFamily="2" charset="-78"/>
            </a:endParaRPr>
          </a:p>
          <a:p>
            <a:pPr indent="107950" algn="justLow" rtl="1">
              <a:lnSpc>
                <a:spcPct val="150000"/>
              </a:lnSpc>
              <a:spcBef>
                <a:spcPts val="400"/>
              </a:spcBef>
            </a:pPr>
            <a:r>
              <a:rPr lang="fa-IR" dirty="0">
                <a:cs typeface="B Titr" pitchFamily="2" charset="-78"/>
              </a:rPr>
              <a:t>در عین حال و به گزارش «نیویورک تایمز»، در یک دهه گذشته در مرز جنوبی آمریکا شبکه ای از باندهای جنایتکار قاچاق مواد مخدر و انسان تجارت چند میلیارد دلاری را انجام می‌دهند.</a:t>
            </a:r>
          </a:p>
        </p:txBody>
      </p:sp>
      <p:pic>
        <p:nvPicPr>
          <p:cNvPr id="19458" name="Picture 2" descr="https://cdn.yjc.ir/files/fa/news/1391/12/28/936754_480.jpg"/>
          <p:cNvPicPr>
            <a:picLocks noChangeAspect="1" noChangeArrowheads="1"/>
          </p:cNvPicPr>
          <p:nvPr/>
        </p:nvPicPr>
        <p:blipFill rotWithShape="1">
          <a:blip r:embed="rId3">
            <a:extLst>
              <a:ext uri="{28A0092B-C50C-407E-A947-70E740481C1C}">
                <a14:useLocalDpi xmlns:a14="http://schemas.microsoft.com/office/drawing/2010/main" val="0"/>
              </a:ext>
            </a:extLst>
          </a:blip>
          <a:srcRect b="8882"/>
          <a:stretch/>
        </p:blipFill>
        <p:spPr bwMode="auto">
          <a:xfrm>
            <a:off x="94592" y="1560785"/>
            <a:ext cx="4165769" cy="379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203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96" y="274638"/>
            <a:ext cx="8296604" cy="340217"/>
          </a:xfrm>
        </p:spPr>
        <p:txBody>
          <a:bodyPr>
            <a:noAutofit/>
          </a:bodyPr>
          <a:lstStyle/>
          <a:p>
            <a:pPr algn="ctr"/>
            <a:r>
              <a:rPr lang="fa-IR" sz="2400" b="1" dirty="0">
                <a:solidFill>
                  <a:srgbClr val="FF0000"/>
                </a:solidFill>
                <a:cs typeface="B Titr" pitchFamily="2" charset="-78"/>
              </a:rPr>
              <a:t>هر ساله صدهزار دختر به‌عنوان برده در آمریکا فروخته </a:t>
            </a:r>
            <a:r>
              <a:rPr lang="fa-IR" sz="2400" b="1" dirty="0" smtClean="0">
                <a:solidFill>
                  <a:srgbClr val="FF0000"/>
                </a:solidFill>
                <a:cs typeface="B Titr" pitchFamily="2" charset="-78"/>
              </a:rPr>
              <a:t>می شود</a:t>
            </a:r>
            <a:endParaRPr lang="fa-IR" sz="2400" dirty="0">
              <a:cs typeface="B Titr" pitchFamily="2" charset="-78"/>
            </a:endParaRPr>
          </a:p>
        </p:txBody>
      </p:sp>
      <p:sp>
        <p:nvSpPr>
          <p:cNvPr id="3" name="Content Placeholder 2"/>
          <p:cNvSpPr>
            <a:spLocks noGrp="1"/>
          </p:cNvSpPr>
          <p:nvPr>
            <p:ph idx="1"/>
          </p:nvPr>
        </p:nvSpPr>
        <p:spPr>
          <a:xfrm>
            <a:off x="15240" y="838200"/>
            <a:ext cx="6346147" cy="5867400"/>
          </a:xfrm>
        </p:spPr>
        <p:txBody>
          <a:bodyPr>
            <a:normAutofit fontScale="77500" lnSpcReduction="20000"/>
          </a:bodyPr>
          <a:lstStyle/>
          <a:p>
            <a:pPr marL="0" indent="0" algn="justLow" rtl="1">
              <a:buNone/>
            </a:pPr>
            <a:r>
              <a:rPr lang="fa-IR" sz="2600" b="1" dirty="0">
                <a:cs typeface="B Nazanin" pitchFamily="2" charset="-78"/>
              </a:rPr>
              <a:t>بنده اهل بریده پیدا کردن از روزنامه‌ها نیستم، امّا دیروز، پریروز بود، یک چیزی در روزنامه دیدم؛ دیدم خیلی چیز مهمّی است؛ اینجا آوردم برای شما بخوانم. </a:t>
            </a:r>
            <a:r>
              <a:rPr lang="fa-IR" sz="2600" b="1" dirty="0">
                <a:solidFill>
                  <a:srgbClr val="FF0000"/>
                </a:solidFill>
                <a:cs typeface="B Nazanin" pitchFamily="2" charset="-78"/>
              </a:rPr>
              <a:t>کتابی از "جیمی کارتر" رئیس جمهور پیشین آمریکا</a:t>
            </a:r>
            <a:r>
              <a:rPr lang="fa-IR" sz="2600" b="1" dirty="0">
                <a:cs typeface="B Nazanin" pitchFamily="2" charset="-78"/>
              </a:rPr>
              <a:t>، [منتشر شده‌] به اسم "</a:t>
            </a:r>
            <a:r>
              <a:rPr lang="fa-IR" sz="2600" b="1" dirty="0">
                <a:solidFill>
                  <a:srgbClr val="FF0000"/>
                </a:solidFill>
                <a:cs typeface="B Nazanin" pitchFamily="2" charset="-78"/>
              </a:rPr>
              <a:t>تقاضایی برای اقدام</a:t>
            </a:r>
            <a:r>
              <a:rPr lang="fa-IR" sz="2600" b="1" dirty="0">
                <a:cs typeface="B Nazanin" pitchFamily="2" charset="-78"/>
              </a:rPr>
              <a:t>" که به موضوع نقض حقوق بشر و تجاوزات وحشتناک علیه زنان پرداخته. جیمی کارتر در این کتاب میگوید</a:t>
            </a:r>
            <a:r>
              <a:rPr lang="fa-IR" sz="2600" b="1" dirty="0">
                <a:solidFill>
                  <a:srgbClr val="FF0000"/>
                </a:solidFill>
                <a:cs typeface="B Nazanin" pitchFamily="2" charset="-78"/>
              </a:rPr>
              <a:t>: هر ساله صدهزار دختر به‌عنوان برده در آمریکا فروخته میشود.</a:t>
            </a:r>
            <a:r>
              <a:rPr lang="fa-IR" sz="2600" b="1" dirty="0">
                <a:cs typeface="B Nazanin" pitchFamily="2" charset="-78"/>
              </a:rPr>
              <a:t> جایی که صاحب یک روسپی‌خانه میتواند دختری را که معمولاً اهل آمریکای لاتین یا آفریقا است، با قیمتی برابر هزار دلار خریداری کند</a:t>
            </a:r>
            <a:r>
              <a:rPr lang="fa-IR" sz="2600" b="1" dirty="0">
                <a:solidFill>
                  <a:srgbClr val="FF0000"/>
                </a:solidFill>
                <a:cs typeface="B Nazanin" pitchFamily="2" charset="-78"/>
              </a:rPr>
              <a:t>. وی همچنین به تجاوزات جنسی که در محوّطه‌های کالج‌ها رخ میدهد اشاره دارد؛</a:t>
            </a:r>
            <a:r>
              <a:rPr lang="fa-IR" sz="2600" b="1" dirty="0">
                <a:cs typeface="B Nazanin" pitchFamily="2" charset="-78"/>
              </a:rPr>
              <a:t> به جایی که از هر بیست‌وپنج مورد تنها یک مورد گزارش می شود. کارتر همچنین عنوان میکند که تنها یک درصد از متجاوزان جنسی در ارتش محاکمه میشود. انسان گریه‌اش میگیرد! از این قبیل در روزنامه‌ها زیاد می‌بینید، بنده هم زیاد میبینم؛ من هیچ‌وقت هم به اینها استناد نمیکنم، لکن خب اینها واقعیّتی است. جیمی کارتر هم بالاخره یک شخصیّت معروفی است و این هم کتاب او است. این چه وضعی است در دنیا؟ این چه‌جور تکریم زن است</a:t>
            </a:r>
            <a:r>
              <a:rPr lang="fa-IR" sz="2600" b="1" dirty="0" smtClean="0">
                <a:cs typeface="B Nazanin" pitchFamily="2" charset="-78"/>
              </a:rPr>
              <a:t>؟ </a:t>
            </a:r>
          </a:p>
          <a:p>
            <a:pPr marL="0" indent="0" algn="justLow" rtl="1">
              <a:buNone/>
            </a:pPr>
            <a:endParaRPr lang="fa-IR" sz="2400" b="1" dirty="0" smtClean="0">
              <a:cs typeface="B Nazanin" pitchFamily="2" charset="-78"/>
            </a:endParaRPr>
          </a:p>
          <a:p>
            <a:pPr marL="9144000" indent="-9144000" rtl="1">
              <a:buNone/>
            </a:pPr>
            <a:r>
              <a:rPr lang="fa-IR" sz="2400" b="1" dirty="0">
                <a:cs typeface="B Nazanin" pitchFamily="2" charset="-78"/>
              </a:rPr>
              <a:t>۱۳۹۳/۰۱/۳۰</a:t>
            </a:r>
          </a:p>
          <a:p>
            <a:pPr marL="0" indent="0" rtl="1">
              <a:buNone/>
            </a:pPr>
            <a:r>
              <a:rPr lang="fa-IR" sz="2400" b="1" dirty="0">
                <a:cs typeface="B Nazanin" pitchFamily="2" charset="-78"/>
              </a:rPr>
              <a:t>بیانات در دیدار جمعی از بانوان برگزیده کشور</a:t>
            </a:r>
          </a:p>
        </p:txBody>
      </p:sp>
      <p:pic>
        <p:nvPicPr>
          <p:cNvPr id="1026" name="Picture 2" descr="مشخصات، قیمت و خرید کتاب فراخوانی برای اقدام زنان دین خشونت و قدرت اثر جیمی  کارتر انتشارات پارس کتاب | دیجی‌کالا"/>
          <p:cNvPicPr>
            <a:picLocks noChangeAspect="1" noChangeArrowheads="1"/>
          </p:cNvPicPr>
          <p:nvPr/>
        </p:nvPicPr>
        <p:blipFill rotWithShape="1">
          <a:blip r:embed="rId2">
            <a:extLst>
              <a:ext uri="{28A0092B-C50C-407E-A947-70E740481C1C}">
                <a14:useLocalDpi xmlns:a14="http://schemas.microsoft.com/office/drawing/2010/main" val="0"/>
              </a:ext>
            </a:extLst>
          </a:blip>
          <a:srcRect l="15170" t="4965" r="20830" b="2897"/>
          <a:stretch/>
        </p:blipFill>
        <p:spPr bwMode="auto">
          <a:xfrm>
            <a:off x="6445852" y="1103585"/>
            <a:ext cx="2505019" cy="480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2610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 t="21108" r="-74" b="6860"/>
          <a:stretch/>
        </p:blipFill>
        <p:spPr bwMode="auto">
          <a:xfrm>
            <a:off x="897320" y="1765739"/>
            <a:ext cx="7086600" cy="46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4"/>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هر 92 ثانیه یک آمریکایی!</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38473765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480" b="11054"/>
          <a:stretch/>
        </p:blipFill>
        <p:spPr bwMode="auto">
          <a:xfrm>
            <a:off x="914400" y="1340070"/>
            <a:ext cx="7391400" cy="488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4"/>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یک زن از هر شش زن!</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25343946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919" b="5340"/>
          <a:stretch/>
        </p:blipFill>
        <p:spPr bwMode="auto">
          <a:xfrm>
            <a:off x="861192" y="1434662"/>
            <a:ext cx="7370380" cy="50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4"/>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17/7 میلیون قربانی تجاوز!</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32096083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268" b="1791"/>
          <a:stretch/>
        </p:blipFill>
        <p:spPr bwMode="auto">
          <a:xfrm>
            <a:off x="781555" y="1497724"/>
            <a:ext cx="7529653" cy="498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3"/>
            <a:ext cx="8288720" cy="502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200" b="1" dirty="0" smtClean="0">
                <a:solidFill>
                  <a:srgbClr val="FF0000"/>
                </a:solidFill>
                <a:cs typeface="B Titr" pitchFamily="2" charset="-78"/>
              </a:rPr>
              <a:t>زن ، زندگی ، آزادی</a:t>
            </a:r>
            <a:endParaRPr lang="fa-IR" sz="3200" b="1" dirty="0">
              <a:solidFill>
                <a:srgbClr val="FF0000"/>
              </a:solidFill>
              <a:cs typeface="B Titr" pitchFamily="2" charset="-78"/>
            </a:endParaRPr>
          </a:p>
        </p:txBody>
      </p:sp>
    </p:spTree>
    <p:extLst>
      <p:ext uri="{BB962C8B-B14F-4D97-AF65-F5344CB8AC3E}">
        <p14:creationId xmlns:p14="http://schemas.microsoft.com/office/powerpoint/2010/main" val="21919717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9655" y="882872"/>
            <a:ext cx="4138449" cy="5849006"/>
          </a:xfrm>
        </p:spPr>
        <p:txBody>
          <a:bodyPr>
            <a:normAutofit fontScale="92500" lnSpcReduction="10000"/>
          </a:bodyPr>
          <a:lstStyle/>
          <a:p>
            <a:pPr marL="0" indent="0" algn="just" rtl="1">
              <a:lnSpc>
                <a:spcPct val="110000"/>
              </a:lnSpc>
              <a:buNone/>
            </a:pPr>
            <a:r>
              <a:rPr lang="fa-IR" sz="2000" dirty="0">
                <a:cs typeface="B Titr" pitchFamily="2" charset="-78"/>
              </a:rPr>
              <a:t>«مرکز بين‌المللي مطالعات زندان» اعلام کرده </a:t>
            </a:r>
            <a:r>
              <a:rPr lang="fa-IR" sz="2000" dirty="0" smtClean="0">
                <a:cs typeface="B Titr" pitchFamily="2" charset="-78"/>
              </a:rPr>
              <a:t> </a:t>
            </a:r>
            <a:r>
              <a:rPr lang="fa-IR" sz="2000" dirty="0">
                <a:cs typeface="B Titr" pitchFamily="2" charset="-78"/>
              </a:rPr>
              <a:t>که </a:t>
            </a:r>
            <a:r>
              <a:rPr lang="fa-IR" sz="2000" dirty="0">
                <a:solidFill>
                  <a:srgbClr val="FF0000"/>
                </a:solidFill>
                <a:cs typeface="B Titr" pitchFamily="2" charset="-78"/>
              </a:rPr>
              <a:t>يک سوم زنان زنداني</a:t>
            </a:r>
            <a:r>
              <a:rPr lang="fa-IR" sz="2000" dirty="0">
                <a:cs typeface="B Titr" pitchFamily="2" charset="-78"/>
              </a:rPr>
              <a:t> جهان، در آمريکا زنداني‌اند و اين کشور بيش از هرکجا زن زنداني </a:t>
            </a:r>
            <a:r>
              <a:rPr lang="fa-IR" sz="2000" dirty="0" smtClean="0">
                <a:cs typeface="B Titr" pitchFamily="2" charset="-78"/>
              </a:rPr>
              <a:t>دارد.</a:t>
            </a:r>
          </a:p>
          <a:p>
            <a:pPr marL="0" indent="0" algn="just" rtl="1">
              <a:lnSpc>
                <a:spcPct val="110000"/>
              </a:lnSpc>
              <a:buNone/>
            </a:pPr>
            <a:endParaRPr lang="fa-IR" sz="2000" dirty="0" smtClean="0">
              <a:cs typeface="B Titr" pitchFamily="2" charset="-78"/>
            </a:endParaRPr>
          </a:p>
          <a:p>
            <a:pPr marL="0" indent="0" algn="just" rtl="1">
              <a:lnSpc>
                <a:spcPct val="110000"/>
              </a:lnSpc>
              <a:buNone/>
            </a:pPr>
            <a:r>
              <a:rPr lang="fa-IR" sz="2000" dirty="0" smtClean="0">
                <a:cs typeface="B Titr" pitchFamily="2" charset="-78"/>
              </a:rPr>
              <a:t>این زنان اکثرا </a:t>
            </a:r>
            <a:r>
              <a:rPr lang="fa-IR" sz="2000" dirty="0">
                <a:cs typeface="B Titr" pitchFamily="2" charset="-78"/>
              </a:rPr>
              <a:t>جوان بوده و گاهی در دوران کودکی یا نوجوانی، </a:t>
            </a:r>
            <a:r>
              <a:rPr lang="fa-IR" sz="2000" dirty="0">
                <a:solidFill>
                  <a:srgbClr val="FF0000"/>
                </a:solidFill>
                <a:cs typeface="B Titr" pitchFamily="2" charset="-78"/>
              </a:rPr>
              <a:t>بیشتر آنها مورد تجاوز جنسی قرار گرفتند</a:t>
            </a:r>
            <a:r>
              <a:rPr lang="fa-IR" sz="2000" dirty="0" smtClean="0">
                <a:solidFill>
                  <a:srgbClr val="FF0000"/>
                </a:solidFill>
                <a:cs typeface="B Titr" pitchFamily="2" charset="-78"/>
              </a:rPr>
              <a:t>.</a:t>
            </a:r>
          </a:p>
          <a:p>
            <a:pPr marL="0" indent="0" algn="just" rtl="1">
              <a:lnSpc>
                <a:spcPct val="110000"/>
              </a:lnSpc>
              <a:buNone/>
            </a:pPr>
            <a:endParaRPr lang="fa-IR" sz="2000" dirty="0" smtClean="0">
              <a:cs typeface="B Titr" pitchFamily="2" charset="-78"/>
            </a:endParaRPr>
          </a:p>
          <a:p>
            <a:pPr marL="0" indent="0" algn="just" rtl="1">
              <a:lnSpc>
                <a:spcPct val="110000"/>
              </a:lnSpc>
              <a:buNone/>
            </a:pPr>
            <a:r>
              <a:rPr lang="fa-IR" sz="2000" dirty="0">
                <a:cs typeface="B Titr" pitchFamily="2" charset="-78"/>
              </a:rPr>
              <a:t>در بسياري از مناطق آمريکا به ويژه در بخش‌هاي جنوبي، تعداد افرادي که در زندان هستند، </a:t>
            </a:r>
            <a:r>
              <a:rPr lang="fa-IR" sz="2000" dirty="0">
                <a:solidFill>
                  <a:srgbClr val="FF0000"/>
                </a:solidFill>
                <a:cs typeface="B Titr" pitchFamily="2" charset="-78"/>
              </a:rPr>
              <a:t>بيشتر</a:t>
            </a:r>
            <a:r>
              <a:rPr lang="fa-IR" sz="2000" dirty="0">
                <a:cs typeface="B Titr" pitchFamily="2" charset="-78"/>
              </a:rPr>
              <a:t> از تعداد افرادي است که در دانشگاه‌ها و مراکز تحصيلي عالي در حال فعاليت </a:t>
            </a:r>
            <a:r>
              <a:rPr lang="fa-IR" sz="2000" dirty="0" smtClean="0">
                <a:cs typeface="B Titr" pitchFamily="2" charset="-78"/>
              </a:rPr>
              <a:t>هستند.به </a:t>
            </a:r>
            <a:r>
              <a:rPr lang="fa-IR" sz="2000" dirty="0">
                <a:cs typeface="B Titr" pitchFamily="2" charset="-78"/>
              </a:rPr>
              <a:t>عنوان مثال، منطقه «کامبرلند» داراي 41 بازداشتگاه و هفت دانشکده است. در منطقه «لگزينگتون» هم نسبت زندان‌ها به دانشکده‌هاي عالي، 15 به يک است</a:t>
            </a:r>
            <a:r>
              <a:rPr lang="fa-IR" sz="2000" dirty="0" smtClean="0">
                <a:cs typeface="B Titr" pitchFamily="2" charset="-78"/>
              </a:rPr>
              <a:t>.</a:t>
            </a:r>
            <a:endParaRPr lang="fa-IR" sz="2000" dirty="0">
              <a:cs typeface="B Titr" pitchFamily="2" charset="-78"/>
            </a:endParaRPr>
          </a:p>
        </p:txBody>
      </p:sp>
      <p:sp>
        <p:nvSpPr>
          <p:cNvPr id="5" name="Title 1"/>
          <p:cNvSpPr txBox="1">
            <a:spLocks/>
          </p:cNvSpPr>
          <p:nvPr/>
        </p:nvSpPr>
        <p:spPr>
          <a:xfrm>
            <a:off x="402022" y="40176"/>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یک </a:t>
            </a:r>
            <a:r>
              <a:rPr lang="fa-IR" sz="2800" b="1" dirty="0">
                <a:solidFill>
                  <a:srgbClr val="FF0000"/>
                </a:solidFill>
                <a:cs typeface="B Titr" pitchFamily="2" charset="-78"/>
              </a:rPr>
              <a:t>سوم زنان زنداني جهان، در آمريکا زنداني‌اند  </a:t>
            </a:r>
          </a:p>
        </p:txBody>
      </p:sp>
      <p:pic>
        <p:nvPicPr>
          <p:cNvPr id="11266" name="Picture 2" descr="Infographic: Why the female prison population is exploding – Latina Lista:  News from the Latinx perspec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17" y="1591717"/>
            <a:ext cx="4439964" cy="36676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399" y="5470663"/>
            <a:ext cx="4572000" cy="830997"/>
          </a:xfrm>
          <a:prstGeom prst="rect">
            <a:avLst/>
          </a:prstGeom>
        </p:spPr>
        <p:txBody>
          <a:bodyPr>
            <a:spAutoFit/>
          </a:bodyPr>
          <a:lstStyle/>
          <a:p>
            <a:pPr algn="just" rtl="1"/>
            <a:r>
              <a:rPr lang="fa-IR" sz="1600" b="1" dirty="0">
                <a:solidFill>
                  <a:schemeClr val="accent1">
                    <a:lumMod val="75000"/>
                  </a:schemeClr>
                </a:solidFill>
                <a:latin typeface="+mj-lt"/>
                <a:ea typeface="+mj-ea"/>
                <a:cs typeface="B Titr" pitchFamily="2" charset="-78"/>
              </a:rPr>
              <a:t>ایالات متحده حدود ۵ درصد از کل جمعیت زنان جهان را در بردارد، اما حدود ۳۳ درصد جمعیت کل زنان زندانی در دنیا مربوط به این کشور می‌باشد.</a:t>
            </a:r>
          </a:p>
        </p:txBody>
      </p:sp>
    </p:spTree>
    <p:extLst>
      <p:ext uri="{BB962C8B-B14F-4D97-AF65-F5344CB8AC3E}">
        <p14:creationId xmlns:p14="http://schemas.microsoft.com/office/powerpoint/2010/main" val="19854793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03" b="4438"/>
          <a:stretch/>
        </p:blipFill>
        <p:spPr bwMode="auto">
          <a:xfrm>
            <a:off x="771197" y="1324305"/>
            <a:ext cx="7513320" cy="507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4"/>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خانواده سست و بی ثبات</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37947425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766"/>
          <a:stretch/>
        </p:blipFill>
        <p:spPr bwMode="auto">
          <a:xfrm>
            <a:off x="472966" y="1224071"/>
            <a:ext cx="8077200" cy="547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4"/>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خانواده سست و بی ثبات</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34165726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92" b="5696"/>
          <a:stretch/>
        </p:blipFill>
        <p:spPr bwMode="auto">
          <a:xfrm>
            <a:off x="472966" y="1135117"/>
            <a:ext cx="8077200" cy="553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خانواده سست و بی ثبات</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1083568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5200" cy="639763"/>
          </a:xfrm>
        </p:spPr>
        <p:txBody>
          <a:bodyPr>
            <a:normAutofit/>
          </a:bodyPr>
          <a:lstStyle/>
          <a:p>
            <a:pPr>
              <a:defRPr/>
            </a:pPr>
            <a:r>
              <a:rPr lang="fa-IR" dirty="0" smtClean="0">
                <a:cs typeface="B Titr" pitchFamily="2" charset="-78"/>
              </a:rPr>
              <a:t>جریان تحریف- هدف اول </a:t>
            </a:r>
            <a:endParaRPr lang="fa-IR" dirty="0">
              <a:cs typeface="B Titr" pitchFamily="2" charset="-78"/>
            </a:endParaRPr>
          </a:p>
        </p:txBody>
      </p:sp>
      <p:sp>
        <p:nvSpPr>
          <p:cNvPr id="15" name="Rounded Rectangle 14"/>
          <p:cNvSpPr/>
          <p:nvPr/>
        </p:nvSpPr>
        <p:spPr>
          <a:xfrm>
            <a:off x="5943600" y="2590800"/>
            <a:ext cx="2133600" cy="3200400"/>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fa-IR" sz="2400" dirty="0">
                <a:solidFill>
                  <a:schemeClr val="tx1">
                    <a:lumMod val="95000"/>
                    <a:lumOff val="5000"/>
                  </a:schemeClr>
                </a:solidFill>
                <a:cs typeface="B Titr" pitchFamily="2" charset="-78"/>
              </a:rPr>
              <a:t>از بین بردن نشاط، امید و روحیه مردم</a:t>
            </a:r>
          </a:p>
        </p:txBody>
      </p:sp>
      <p:sp>
        <p:nvSpPr>
          <p:cNvPr id="17" name="Rounded Rectangle 16"/>
          <p:cNvSpPr/>
          <p:nvPr/>
        </p:nvSpPr>
        <p:spPr>
          <a:xfrm>
            <a:off x="3276600" y="2590800"/>
            <a:ext cx="2133600" cy="3200400"/>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defRPr/>
            </a:pPr>
            <a:r>
              <a:rPr lang="fa-IR" sz="2000" dirty="0">
                <a:solidFill>
                  <a:srgbClr val="FF0000"/>
                </a:solidFill>
                <a:cs typeface="B Titr" pitchFamily="2" charset="-78"/>
              </a:rPr>
              <a:t>خودتحقیری</a:t>
            </a:r>
          </a:p>
          <a:p>
            <a:pPr algn="ctr">
              <a:defRPr/>
            </a:pPr>
            <a:r>
              <a:rPr lang="fa-IR" sz="2000" dirty="0">
                <a:solidFill>
                  <a:schemeClr val="tx1">
                    <a:lumMod val="95000"/>
                    <a:lumOff val="5000"/>
                  </a:schemeClr>
                </a:solidFill>
                <a:cs typeface="B Titr" pitchFamily="2" charset="-78"/>
              </a:rPr>
              <a:t>تصویرسازی غلط از واقعیت ها</a:t>
            </a:r>
          </a:p>
          <a:p>
            <a:pPr algn="ctr">
              <a:defRPr/>
            </a:pPr>
            <a:r>
              <a:rPr lang="fa-IR" sz="2000" dirty="0">
                <a:solidFill>
                  <a:schemeClr val="tx1">
                    <a:lumMod val="95000"/>
                    <a:lumOff val="5000"/>
                  </a:schemeClr>
                </a:solidFill>
                <a:cs typeface="B Titr" pitchFamily="2" charset="-78"/>
              </a:rPr>
              <a:t>ایران</a:t>
            </a:r>
          </a:p>
          <a:p>
            <a:pPr algn="ctr">
              <a:defRPr/>
            </a:pPr>
            <a:r>
              <a:rPr lang="fa-IR" sz="2000" dirty="0">
                <a:solidFill>
                  <a:schemeClr val="tx1">
                    <a:lumMod val="95000"/>
                    <a:lumOff val="5000"/>
                  </a:schemeClr>
                </a:solidFill>
                <a:cs typeface="B Titr" pitchFamily="2" charset="-78"/>
              </a:rPr>
              <a:t>و </a:t>
            </a:r>
          </a:p>
          <a:p>
            <a:pPr algn="ctr" rtl="1">
              <a:defRPr/>
            </a:pPr>
            <a:r>
              <a:rPr lang="fa-IR" sz="2000" dirty="0">
                <a:solidFill>
                  <a:schemeClr val="tx1">
                    <a:lumMod val="95000"/>
                    <a:lumOff val="5000"/>
                  </a:schemeClr>
                </a:solidFill>
                <a:cs typeface="B Titr" pitchFamily="2" charset="-78"/>
              </a:rPr>
              <a:t>غرب(آمریکا)</a:t>
            </a:r>
          </a:p>
        </p:txBody>
      </p:sp>
      <p:sp>
        <p:nvSpPr>
          <p:cNvPr id="16" name="Right Arrow 15"/>
          <p:cNvSpPr/>
          <p:nvPr/>
        </p:nvSpPr>
        <p:spPr>
          <a:xfrm flipH="1">
            <a:off x="4826000" y="5184775"/>
            <a:ext cx="1524000" cy="533400"/>
          </a:xfrm>
          <a:prstGeom prst="rightArrow">
            <a:avLst/>
          </a:prstGeom>
        </p:spPr>
        <p:style>
          <a:lnRef idx="3">
            <a:schemeClr val="lt1"/>
          </a:lnRef>
          <a:fillRef idx="1">
            <a:schemeClr val="dk1"/>
          </a:fillRef>
          <a:effectRef idx="1">
            <a:schemeClr val="dk1"/>
          </a:effectRef>
          <a:fontRef idx="minor">
            <a:schemeClr val="lt1"/>
          </a:fontRef>
        </p:style>
        <p:txBody>
          <a:bodyPr rtlCol="1" anchor="ctr"/>
          <a:lstStyle/>
          <a:p>
            <a:pPr algn="ctr">
              <a:defRPr/>
            </a:pPr>
            <a:endParaRPr lang="fa-IR"/>
          </a:p>
        </p:txBody>
      </p:sp>
      <p:sp>
        <p:nvSpPr>
          <p:cNvPr id="19" name="Rounded Rectangle 18"/>
          <p:cNvSpPr/>
          <p:nvPr/>
        </p:nvSpPr>
        <p:spPr>
          <a:xfrm>
            <a:off x="609600" y="2590800"/>
            <a:ext cx="2133600" cy="32004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r>
              <a:rPr lang="fa-IR" sz="2400" dirty="0">
                <a:solidFill>
                  <a:schemeClr val="tx1"/>
                </a:solidFill>
                <a:cs typeface="B Titr" pitchFamily="2" charset="-78"/>
              </a:rPr>
              <a:t>جامعه ناامید آماده زیر</a:t>
            </a:r>
            <a:r>
              <a:rPr lang="fa-IR" sz="2400" dirty="0">
                <a:solidFill>
                  <a:srgbClr val="FF0000"/>
                </a:solidFill>
                <a:cs typeface="B Titr" pitchFamily="2" charset="-78"/>
              </a:rPr>
              <a:t>سلطه</a:t>
            </a:r>
            <a:r>
              <a:rPr lang="fa-IR" sz="2400" dirty="0">
                <a:solidFill>
                  <a:schemeClr val="tx1"/>
                </a:solidFill>
                <a:cs typeface="B Titr" pitchFamily="2" charset="-78"/>
              </a:rPr>
              <a:t> هر ناکسی رفتن</a:t>
            </a:r>
          </a:p>
        </p:txBody>
      </p:sp>
      <p:sp>
        <p:nvSpPr>
          <p:cNvPr id="18" name="Right Arrow 17"/>
          <p:cNvSpPr/>
          <p:nvPr/>
        </p:nvSpPr>
        <p:spPr>
          <a:xfrm flipH="1">
            <a:off x="1981200" y="5184775"/>
            <a:ext cx="1524000" cy="533400"/>
          </a:xfrm>
          <a:prstGeom prst="rightArrow">
            <a:avLst/>
          </a:prstGeom>
        </p:spPr>
        <p:style>
          <a:lnRef idx="3">
            <a:schemeClr val="lt1"/>
          </a:lnRef>
          <a:fillRef idx="1">
            <a:schemeClr val="dk1"/>
          </a:fillRef>
          <a:effectRef idx="1">
            <a:schemeClr val="dk1"/>
          </a:effectRef>
          <a:fontRef idx="minor">
            <a:schemeClr val="lt1"/>
          </a:fontRef>
        </p:style>
        <p:txBody>
          <a:bodyPr rtlCol="1" anchor="ctr"/>
          <a:lstStyle/>
          <a:p>
            <a:pPr algn="ctr">
              <a:defRPr/>
            </a:pPr>
            <a:endParaRPr lang="fa-IR"/>
          </a:p>
        </p:txBody>
      </p:sp>
      <p:sp>
        <p:nvSpPr>
          <p:cNvPr id="21" name="Oval 20"/>
          <p:cNvSpPr/>
          <p:nvPr/>
        </p:nvSpPr>
        <p:spPr>
          <a:xfrm>
            <a:off x="6107113" y="1600200"/>
            <a:ext cx="163195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fa-IR" sz="2800" dirty="0">
                <a:solidFill>
                  <a:schemeClr val="tx1"/>
                </a:solidFill>
                <a:cs typeface="B Titr" pitchFamily="2" charset="-78"/>
              </a:rPr>
              <a:t>هدف</a:t>
            </a:r>
          </a:p>
        </p:txBody>
      </p:sp>
      <p:sp>
        <p:nvSpPr>
          <p:cNvPr id="24" name="Oval 23"/>
          <p:cNvSpPr/>
          <p:nvPr/>
        </p:nvSpPr>
        <p:spPr>
          <a:xfrm>
            <a:off x="3440113" y="1600200"/>
            <a:ext cx="163195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fa-IR" sz="2800" dirty="0">
                <a:solidFill>
                  <a:schemeClr val="tx1"/>
                </a:solidFill>
                <a:cs typeface="B Titr" pitchFamily="2" charset="-78"/>
              </a:rPr>
              <a:t>راهکار</a:t>
            </a:r>
          </a:p>
        </p:txBody>
      </p:sp>
      <p:sp>
        <p:nvSpPr>
          <p:cNvPr id="25" name="Oval 24"/>
          <p:cNvSpPr/>
          <p:nvPr/>
        </p:nvSpPr>
        <p:spPr>
          <a:xfrm>
            <a:off x="773113" y="1600200"/>
            <a:ext cx="163195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fa-IR" sz="2800" dirty="0">
                <a:solidFill>
                  <a:schemeClr val="tx1"/>
                </a:solidFill>
                <a:cs typeface="B Titr" pitchFamily="2" charset="-78"/>
              </a:rPr>
              <a:t>پیامد</a:t>
            </a:r>
          </a:p>
        </p:txBody>
      </p:sp>
    </p:spTree>
    <p:extLst>
      <p:ext uri="{BB962C8B-B14F-4D97-AF65-F5344CB8AC3E}">
        <p14:creationId xmlns:p14="http://schemas.microsoft.com/office/powerpoint/2010/main" val="870968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402022" y="292422"/>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خانواده سست و بی ثبات</a:t>
            </a:r>
            <a:endParaRPr lang="fa-IR" sz="2800" b="1" dirty="0">
              <a:solidFill>
                <a:srgbClr val="FF0000"/>
              </a:solidFill>
              <a:cs typeface="B Titr"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081" y="930166"/>
            <a:ext cx="5840602" cy="565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7586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866" b="6628"/>
          <a:stretch/>
        </p:blipFill>
        <p:spPr bwMode="auto">
          <a:xfrm>
            <a:off x="960383" y="1387367"/>
            <a:ext cx="745236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پورنوگرافی علیه خانواده در آمریکا</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25640245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پورنوگرافی علیه خانواده در آمریکا</a:t>
            </a:r>
            <a:endParaRPr lang="fa-IR" sz="2800" b="1" dirty="0">
              <a:solidFill>
                <a:srgbClr val="FF0000"/>
              </a:solidFill>
              <a:cs typeface="B Titr" pitchFamily="2" charset="-78"/>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28"/>
          <a:stretch/>
        </p:blipFill>
        <p:spPr bwMode="auto">
          <a:xfrm>
            <a:off x="1265183" y="1292772"/>
            <a:ext cx="6692462" cy="514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1188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افول اخلاق</a:t>
            </a:r>
            <a:endParaRPr lang="fa-IR" sz="2800" b="1" dirty="0">
              <a:solidFill>
                <a:srgbClr val="FF0000"/>
              </a:solidFill>
              <a:cs typeface="B Titr" pitchFamily="2" charset="-7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369" y="1274708"/>
            <a:ext cx="6184025" cy="532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1990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165" b="8416"/>
          <a:stretch/>
        </p:blipFill>
        <p:spPr bwMode="auto">
          <a:xfrm>
            <a:off x="839513" y="1277005"/>
            <a:ext cx="7508327" cy="537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مادران مرگ/آمریکا</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9673299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740" b="10863"/>
          <a:stretch/>
        </p:blipFill>
        <p:spPr bwMode="auto">
          <a:xfrm>
            <a:off x="768373" y="1277008"/>
            <a:ext cx="7556018" cy="513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مادران مرگ/آمریکا</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42189630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67" b="8955"/>
          <a:stretch/>
        </p:blipFill>
        <p:spPr bwMode="auto">
          <a:xfrm>
            <a:off x="904022" y="1513490"/>
            <a:ext cx="7284720" cy="474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02022" y="532073"/>
            <a:ext cx="8288720" cy="50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2800" b="1" dirty="0" smtClean="0">
                <a:solidFill>
                  <a:srgbClr val="FF0000"/>
                </a:solidFill>
                <a:cs typeface="B Titr" pitchFamily="2" charset="-78"/>
              </a:rPr>
              <a:t>زنان مجرد 86 درصد سقط جنین ها را به خود اختصاص داده اند</a:t>
            </a:r>
            <a:endParaRPr lang="fa-IR" sz="2800" b="1" dirty="0">
              <a:solidFill>
                <a:srgbClr val="FF0000"/>
              </a:solidFill>
              <a:cs typeface="B Titr" pitchFamily="2" charset="-78"/>
            </a:endParaRPr>
          </a:p>
        </p:txBody>
      </p:sp>
    </p:spTree>
    <p:extLst>
      <p:ext uri="{BB962C8B-B14F-4D97-AF65-F5344CB8AC3E}">
        <p14:creationId xmlns:p14="http://schemas.microsoft.com/office/powerpoint/2010/main" val="35227429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ext Placeholder 2"/>
          <p:cNvSpPr>
            <a:spLocks noGrp="1"/>
          </p:cNvSpPr>
          <p:nvPr>
            <p:ph type="body" idx="1"/>
          </p:nvPr>
        </p:nvSpPr>
        <p:spPr/>
        <p:txBody>
          <a:bodyPr>
            <a:normAutofit/>
          </a:bodyPr>
          <a:lstStyle/>
          <a:p>
            <a:r>
              <a:rPr lang="en-US" sz="5400" dirty="0" smtClean="0"/>
              <a:t>@</a:t>
            </a:r>
            <a:r>
              <a:rPr lang="en-US" sz="5400" dirty="0" err="1" smtClean="0"/>
              <a:t>jahade1</a:t>
            </a:r>
            <a:endParaRPr lang="en-US" sz="5400" dirty="0" smtClean="0"/>
          </a:p>
          <a:p>
            <a:r>
              <a:rPr lang="fa-IR" sz="5400" dirty="0" smtClean="0"/>
              <a:t>جهاد نخستین / ایتا </a:t>
            </a:r>
          </a:p>
          <a:p>
            <a:endParaRPr lang="fa-IR" sz="5400" dirty="0"/>
          </a:p>
          <a:p>
            <a:r>
              <a:rPr lang="fa-IR" sz="5400" dirty="0" smtClean="0"/>
              <a:t>09176078324 </a:t>
            </a:r>
            <a:endParaRPr lang="en-US" sz="5400" dirty="0"/>
          </a:p>
          <a:p>
            <a:r>
              <a:rPr lang="fa-IR" sz="5400" dirty="0" smtClean="0"/>
              <a:t>قیومی پور </a:t>
            </a:r>
            <a:endParaRPr lang="fa-IR" sz="5400" dirty="0"/>
          </a:p>
        </p:txBody>
      </p:sp>
    </p:spTree>
    <p:extLst>
      <p:ext uri="{BB962C8B-B14F-4D97-AF65-F5344CB8AC3E}">
        <p14:creationId xmlns:p14="http://schemas.microsoft.com/office/powerpoint/2010/main" val="796723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5200" cy="639763"/>
          </a:xfrm>
        </p:spPr>
        <p:txBody>
          <a:bodyPr>
            <a:normAutofit/>
          </a:bodyPr>
          <a:lstStyle/>
          <a:p>
            <a:pPr>
              <a:defRPr/>
            </a:pPr>
            <a:r>
              <a:rPr lang="fa-IR" dirty="0" smtClean="0">
                <a:cs typeface="B Titr" pitchFamily="2" charset="-78"/>
              </a:rPr>
              <a:t>جریان تحریف- هدف دوم </a:t>
            </a:r>
            <a:endParaRPr lang="fa-IR" dirty="0">
              <a:cs typeface="B Titr" pitchFamily="2" charset="-78"/>
            </a:endParaRPr>
          </a:p>
        </p:txBody>
      </p:sp>
      <p:sp>
        <p:nvSpPr>
          <p:cNvPr id="15" name="Rounded Rectangle 14"/>
          <p:cNvSpPr/>
          <p:nvPr/>
        </p:nvSpPr>
        <p:spPr>
          <a:xfrm>
            <a:off x="5943600" y="2590800"/>
            <a:ext cx="2133600" cy="3200400"/>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fa-IR" sz="2800" dirty="0">
                <a:solidFill>
                  <a:schemeClr val="tx1">
                    <a:lumMod val="95000"/>
                    <a:lumOff val="5000"/>
                  </a:schemeClr>
                </a:solidFill>
                <a:cs typeface="B Titr" pitchFamily="2" charset="-78"/>
              </a:rPr>
              <a:t>آدرس غلط دادن</a:t>
            </a:r>
          </a:p>
        </p:txBody>
      </p:sp>
      <p:sp>
        <p:nvSpPr>
          <p:cNvPr id="17" name="Rounded Rectangle 16"/>
          <p:cNvSpPr/>
          <p:nvPr/>
        </p:nvSpPr>
        <p:spPr>
          <a:xfrm>
            <a:off x="3276600" y="2590800"/>
            <a:ext cx="2133600" cy="3200400"/>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defRPr/>
            </a:pPr>
            <a:r>
              <a:rPr lang="fa-IR" sz="2800" dirty="0">
                <a:solidFill>
                  <a:schemeClr val="tx1"/>
                </a:solidFill>
                <a:cs typeface="B Titr" pitchFamily="2" charset="-78"/>
              </a:rPr>
              <a:t>روایت وارونه </a:t>
            </a:r>
            <a:r>
              <a:rPr lang="fa-IR" sz="2800" dirty="0">
                <a:solidFill>
                  <a:srgbClr val="FF0000"/>
                </a:solidFill>
                <a:cs typeface="B Titr" pitchFamily="2" charset="-78"/>
              </a:rPr>
              <a:t>آسیب ها</a:t>
            </a:r>
          </a:p>
        </p:txBody>
      </p:sp>
      <p:sp>
        <p:nvSpPr>
          <p:cNvPr id="16" name="Right Arrow 15"/>
          <p:cNvSpPr/>
          <p:nvPr/>
        </p:nvSpPr>
        <p:spPr>
          <a:xfrm flipH="1">
            <a:off x="4826000" y="5184775"/>
            <a:ext cx="1524000" cy="533400"/>
          </a:xfrm>
          <a:prstGeom prst="rightArrow">
            <a:avLst/>
          </a:prstGeom>
        </p:spPr>
        <p:style>
          <a:lnRef idx="3">
            <a:schemeClr val="lt1"/>
          </a:lnRef>
          <a:fillRef idx="1">
            <a:schemeClr val="dk1"/>
          </a:fillRef>
          <a:effectRef idx="1">
            <a:schemeClr val="dk1"/>
          </a:effectRef>
          <a:fontRef idx="minor">
            <a:schemeClr val="lt1"/>
          </a:fontRef>
        </p:style>
        <p:txBody>
          <a:bodyPr rtlCol="1" anchor="ctr"/>
          <a:lstStyle/>
          <a:p>
            <a:pPr algn="ctr">
              <a:defRPr/>
            </a:pPr>
            <a:endParaRPr lang="fa-IR"/>
          </a:p>
        </p:txBody>
      </p:sp>
      <p:sp>
        <p:nvSpPr>
          <p:cNvPr id="19" name="Rounded Rectangle 18"/>
          <p:cNvSpPr/>
          <p:nvPr/>
        </p:nvSpPr>
        <p:spPr>
          <a:xfrm>
            <a:off x="609600" y="2590800"/>
            <a:ext cx="2133600" cy="32004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r>
              <a:rPr lang="fa-IR" sz="2400" dirty="0">
                <a:solidFill>
                  <a:schemeClr val="tx1"/>
                </a:solidFill>
                <a:cs typeface="B Titr" pitchFamily="2" charset="-78"/>
              </a:rPr>
              <a:t>نگاه به خارج از کشور برای رفع آسیب ها</a:t>
            </a:r>
          </a:p>
        </p:txBody>
      </p:sp>
      <p:sp>
        <p:nvSpPr>
          <p:cNvPr id="18" name="Right Arrow 17"/>
          <p:cNvSpPr/>
          <p:nvPr/>
        </p:nvSpPr>
        <p:spPr>
          <a:xfrm flipH="1">
            <a:off x="1981200" y="5184775"/>
            <a:ext cx="1524000" cy="533400"/>
          </a:xfrm>
          <a:prstGeom prst="rightArrow">
            <a:avLst/>
          </a:prstGeom>
        </p:spPr>
        <p:style>
          <a:lnRef idx="3">
            <a:schemeClr val="lt1"/>
          </a:lnRef>
          <a:fillRef idx="1">
            <a:schemeClr val="dk1"/>
          </a:fillRef>
          <a:effectRef idx="1">
            <a:schemeClr val="dk1"/>
          </a:effectRef>
          <a:fontRef idx="minor">
            <a:schemeClr val="lt1"/>
          </a:fontRef>
        </p:style>
        <p:txBody>
          <a:bodyPr rtlCol="1" anchor="ctr"/>
          <a:lstStyle/>
          <a:p>
            <a:pPr algn="ctr">
              <a:defRPr/>
            </a:pPr>
            <a:endParaRPr lang="fa-IR"/>
          </a:p>
        </p:txBody>
      </p:sp>
      <p:sp>
        <p:nvSpPr>
          <p:cNvPr id="21" name="Oval 20"/>
          <p:cNvSpPr/>
          <p:nvPr/>
        </p:nvSpPr>
        <p:spPr>
          <a:xfrm>
            <a:off x="6107113" y="1600200"/>
            <a:ext cx="163195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fa-IR" sz="2800" dirty="0">
                <a:solidFill>
                  <a:schemeClr val="tx1"/>
                </a:solidFill>
                <a:cs typeface="B Titr" pitchFamily="2" charset="-78"/>
              </a:rPr>
              <a:t>هدف</a:t>
            </a:r>
          </a:p>
        </p:txBody>
      </p:sp>
      <p:sp>
        <p:nvSpPr>
          <p:cNvPr id="24" name="Oval 23"/>
          <p:cNvSpPr/>
          <p:nvPr/>
        </p:nvSpPr>
        <p:spPr>
          <a:xfrm>
            <a:off x="3440113" y="1600200"/>
            <a:ext cx="163195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fa-IR" sz="2800" dirty="0">
                <a:solidFill>
                  <a:schemeClr val="tx1"/>
                </a:solidFill>
                <a:cs typeface="B Titr" pitchFamily="2" charset="-78"/>
              </a:rPr>
              <a:t>راهکار</a:t>
            </a:r>
          </a:p>
        </p:txBody>
      </p:sp>
      <p:sp>
        <p:nvSpPr>
          <p:cNvPr id="25" name="Oval 24"/>
          <p:cNvSpPr/>
          <p:nvPr/>
        </p:nvSpPr>
        <p:spPr>
          <a:xfrm>
            <a:off x="773113" y="1600200"/>
            <a:ext cx="1631950" cy="1600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fa-IR" sz="2800" dirty="0">
                <a:solidFill>
                  <a:schemeClr val="tx1"/>
                </a:solidFill>
                <a:cs typeface="B Titr" pitchFamily="2" charset="-78"/>
              </a:rPr>
              <a:t>پیامد</a:t>
            </a:r>
          </a:p>
        </p:txBody>
      </p:sp>
    </p:spTree>
    <p:extLst>
      <p:ext uri="{BB962C8B-B14F-4D97-AF65-F5344CB8AC3E}">
        <p14:creationId xmlns:p14="http://schemas.microsoft.com/office/powerpoint/2010/main" val="21279195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6576</TotalTime>
  <Words>3334</Words>
  <Application>Microsoft Office PowerPoint</Application>
  <PresentationFormat>On-screen Show (4:3)</PresentationFormat>
  <Paragraphs>398</Paragraphs>
  <Slides>87</Slides>
  <Notes>4</Notes>
  <HiddenSlides>0</HiddenSlides>
  <MMClips>0</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Oriel</vt:lpstr>
      <vt:lpstr>Office Theme</vt:lpstr>
      <vt:lpstr> </vt:lpstr>
      <vt:lpstr>چرایی؟ چیستی؟ چگونگی؟ به چه کسی؟</vt:lpstr>
      <vt:lpstr>چرایی؟ چیستی؟ چگونگی؟ به چه کسی؟</vt:lpstr>
      <vt:lpstr>راهبرد دشمن در مقابل جمهوری اسلامی</vt:lpstr>
      <vt:lpstr>PowerPoint Presentation</vt:lpstr>
      <vt:lpstr>PowerPoint Presentation</vt:lpstr>
      <vt:lpstr>PowerPoint Presentation</vt:lpstr>
      <vt:lpstr>جریان تحریف- هدف اول </vt:lpstr>
      <vt:lpstr>جریان تحریف- هدف دوم </vt:lpstr>
      <vt:lpstr>PowerPoint Presentation</vt:lpstr>
      <vt:lpstr>PowerPoint Presentation</vt:lpstr>
      <vt:lpstr>PowerPoint Presentation</vt:lpstr>
      <vt:lpstr>PowerPoint Presentation</vt:lpstr>
      <vt:lpstr>چرایی؟ چیستی؟ چگونگی؟ به چه کسی؟</vt:lpstr>
      <vt:lpstr>3 تصویر مهم در جنگ تبلیغاتی</vt:lpstr>
      <vt:lpstr>PowerPoint Presentation</vt:lpstr>
      <vt:lpstr>1- توجه به تنوع مخاطب 2- محدوده 3- استفاده درست از ابزار آمارهای بین المللی در روایت پیشرفت 4- موفقیت ها و ضعف ها با هم</vt:lpstr>
      <vt:lpstr>PowerPoint Presentation</vt:lpstr>
      <vt:lpstr>نرخ باسوادی بزرگسالان </vt:lpstr>
      <vt:lpstr>توجه به افزایش سواد زنان </vt:lpstr>
      <vt:lpstr>کودکان محروم از تحصیل </vt:lpstr>
      <vt:lpstr>امید به زندگی</vt:lpstr>
      <vt:lpstr>امید به زندگی</vt:lpstr>
      <vt:lpstr>مرگ و میر مادران باردار </vt:lpstr>
      <vt:lpstr>واكسيناسيون  </vt:lpstr>
      <vt:lpstr>مرگ در اثر سوءتغذیه </vt:lpstr>
      <vt:lpstr>مصرف پروتئین  </vt:lpstr>
      <vt:lpstr>مصرف میوه </vt:lpstr>
      <vt:lpstr>مصرف میوه  </vt:lpstr>
      <vt:lpstr>مصرف ماهی و غذاهای دریایی </vt:lpstr>
      <vt:lpstr>تأمین حداقل کالری موردنیاز</vt:lpstr>
      <vt:lpstr>دسترسی به برق </vt:lpstr>
      <vt:lpstr>دسترسی به آب (درصد استفاده از آب آشامیدنی مدیریت شده سالم) </vt:lpstr>
      <vt:lpstr>PowerPoint Presentation</vt:lpstr>
      <vt:lpstr>PowerPoint Presentation</vt:lpstr>
      <vt:lpstr>رتبه تولید علم در جهان </vt:lpstr>
      <vt:lpstr>سهم تولید علم </vt:lpstr>
      <vt:lpstr>بودجه نظامی</vt:lpstr>
      <vt:lpstr>PowerPoint Presentation</vt:lpstr>
      <vt:lpstr>واردات سلاح</vt:lpstr>
      <vt:lpstr>قدرت نظامی و امنیتی </vt:lpstr>
      <vt:lpstr>قدرت نظامی و امنیتی </vt:lpstr>
      <vt:lpstr>قدرت نظامی و امنیتی </vt:lpstr>
      <vt:lpstr>1- توجه به تنوع مخاطب 2- محدوده 3- استفاده درست از ابزار آمارهای بین المللی در روایت پیشرفت 4- موفقیت ها و ضعف ها با هم</vt:lpstr>
      <vt:lpstr>روند حرکت انقلاب اسلامی مبنای پیشرفت ها دلیل آسیب ها</vt:lpstr>
      <vt:lpstr>مدل موفقیت ها و ضعف ها محدوده تعیین کردن مدل های خلاقانه(سندباد،وارونه سازی،تعلیق) </vt:lpstr>
      <vt:lpstr>چرایی؟ چیستی؟ چگونگی؟ به چه کسی؟</vt:lpstr>
      <vt:lpstr>PowerPoint Presentation</vt:lpstr>
      <vt:lpstr>PowerPoint Presentation</vt:lpstr>
      <vt:lpstr>PowerPoint Presentation</vt:lpstr>
      <vt:lpstr>PowerPoint Presentation</vt:lpstr>
      <vt:lpstr>PowerPoint Presentation</vt:lpstr>
      <vt:lpstr>قصه و انواع قالب ها</vt:lpstr>
      <vt:lpstr>همافران</vt:lpstr>
      <vt:lpstr>PowerPoint Presentation</vt:lpstr>
      <vt:lpstr>تنها گریه کن</vt:lpstr>
      <vt:lpstr>PowerPoint Presentation</vt:lpstr>
      <vt:lpstr>جنایات آمریکا علیه زنان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هر ساله صدهزار دختر به‌عنوان برده در آمریکا فروخته می شود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dc:creator>
  <cp:lastModifiedBy>reza</cp:lastModifiedBy>
  <cp:revision>111</cp:revision>
  <dcterms:created xsi:type="dcterms:W3CDTF">2006-08-16T00:00:00Z</dcterms:created>
  <dcterms:modified xsi:type="dcterms:W3CDTF">2023-10-02T21:10:40Z</dcterms:modified>
</cp:coreProperties>
</file>